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6858000" cy="9906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DB6"/>
    <a:srgbClr val="EE843C"/>
    <a:srgbClr val="FFC000"/>
    <a:srgbClr val="227AAD"/>
    <a:srgbClr val="FFFFFF"/>
    <a:srgbClr val="91C9D9"/>
    <a:srgbClr val="ABD7E3"/>
    <a:srgbClr val="E8C97C"/>
    <a:srgbClr val="33CCCC"/>
    <a:srgbClr val="477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20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332275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156812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147118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190225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16028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8640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331406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29032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112516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242991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9D9376-AAD7-4563-BD62-E7F6EAB68BED}" type="datetimeFigureOut">
              <a:rPr kumimoji="1" lang="ja-JP" altLang="en-US" smtClean="0"/>
              <a:t>2023/11/15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79405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29D9376-AAD7-4563-BD62-E7F6EAB68BED}" type="datetimeFigureOut">
              <a:rPr kumimoji="1" lang="ja-JP" altLang="en-US" smtClean="0"/>
              <a:t>2023/11/15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5EBDFF1-561B-42D2-9BCE-233FFC5EAB67}" type="slidenum">
              <a:rPr kumimoji="1" lang="ja-JP" altLang="en-US" smtClean="0"/>
              <a:t>‹#›</a:t>
            </a:fld>
            <a:endParaRPr kumimoji="1" lang="ja-JP" altLang="en-US"/>
          </a:p>
        </p:txBody>
      </p:sp>
    </p:spTree>
    <p:extLst>
      <p:ext uri="{BB962C8B-B14F-4D97-AF65-F5344CB8AC3E}">
        <p14:creationId xmlns:p14="http://schemas.microsoft.com/office/powerpoint/2010/main" val="2421776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oden@shizutetsu.co.jp" TargetMode="External"/><Relationship Id="rId4" Type="http://schemas.openxmlformats.org/officeDocument/2006/relationships/hyperlink" Target="https://shizutetsu-study.peati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正方形/長方形 1064">
            <a:extLst>
              <a:ext uri="{FF2B5EF4-FFF2-40B4-BE49-F238E27FC236}">
                <a16:creationId xmlns:a16="http://schemas.microsoft.com/office/drawing/2014/main" id="{FFBD7380-73D9-BF09-3967-D69D654A88DD}"/>
              </a:ext>
            </a:extLst>
          </p:cNvPr>
          <p:cNvSpPr/>
          <p:nvPr/>
        </p:nvSpPr>
        <p:spPr>
          <a:xfrm>
            <a:off x="3871980" y="4613241"/>
            <a:ext cx="576445" cy="200678"/>
          </a:xfrm>
          <a:prstGeom prst="rect">
            <a:avLst/>
          </a:prstGeom>
          <a:solidFill>
            <a:srgbClr val="EE8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71441A0-07DC-B375-5CF8-A99DB2C25A80}"/>
              </a:ext>
            </a:extLst>
          </p:cNvPr>
          <p:cNvPicPr>
            <a:picLocks noChangeAspect="1"/>
          </p:cNvPicPr>
          <p:nvPr/>
        </p:nvPicPr>
        <p:blipFill rotWithShape="1">
          <a:blip r:embed="rId2">
            <a:extLst>
              <a:ext uri="{28A0092B-C50C-407E-A947-70E740481C1C}">
                <a14:useLocalDpi xmlns:a14="http://schemas.microsoft.com/office/drawing/2010/main" val="0"/>
              </a:ext>
            </a:extLst>
          </a:blip>
          <a:srcRect t="73846" r="46263" b="1"/>
          <a:stretch/>
        </p:blipFill>
        <p:spPr>
          <a:xfrm>
            <a:off x="-8161" y="6180102"/>
            <a:ext cx="3685293" cy="2536913"/>
          </a:xfrm>
          <a:prstGeom prst="rect">
            <a:avLst/>
          </a:prstGeom>
        </p:spPr>
      </p:pic>
      <p:sp>
        <p:nvSpPr>
          <p:cNvPr id="12" name="AutoShape 2" descr="シンプルデザインな青色の富士山イラスト - 無料イラスト・フリー素材屋きんぎょ">
            <a:extLst>
              <a:ext uri="{FF2B5EF4-FFF2-40B4-BE49-F238E27FC236}">
                <a16:creationId xmlns:a16="http://schemas.microsoft.com/office/drawing/2014/main" id="{F3477133-2436-0649-DBC3-3B56FB30393B}"/>
              </a:ext>
            </a:extLst>
          </p:cNvPr>
          <p:cNvSpPr>
            <a:spLocks noChangeAspect="1" noChangeArrowheads="1"/>
          </p:cNvSpPr>
          <p:nvPr/>
        </p:nvSpPr>
        <p:spPr bwMode="auto">
          <a:xfrm>
            <a:off x="3324728" y="41851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a:extLst>
              <a:ext uri="{FF2B5EF4-FFF2-40B4-BE49-F238E27FC236}">
                <a16:creationId xmlns:a16="http://schemas.microsoft.com/office/drawing/2014/main" id="{7F6DA7CC-0680-28F7-D0C6-6424444CBBA3}"/>
              </a:ext>
            </a:extLst>
          </p:cNvPr>
          <p:cNvSpPr txBox="1"/>
          <p:nvPr/>
        </p:nvSpPr>
        <p:spPr>
          <a:xfrm rot="5400000">
            <a:off x="-2141185" y="6225580"/>
            <a:ext cx="4768759" cy="584775"/>
          </a:xfrm>
          <a:prstGeom prst="rect">
            <a:avLst/>
          </a:prstGeom>
          <a:noFill/>
          <a:ln>
            <a:noFill/>
          </a:ln>
        </p:spPr>
        <p:txBody>
          <a:bodyPr wrap="square" rtlCol="0">
            <a:spAutoFit/>
          </a:bodyPr>
          <a:lstStyle/>
          <a:p>
            <a:r>
              <a:rPr kumimoji="1" lang="en-US" altLang="ja-JP" sz="3200" dirty="0">
                <a:ln w="28575">
                  <a:noFill/>
                </a:ln>
                <a:solidFill>
                  <a:srgbClr val="91C9D9"/>
                </a:solidFill>
                <a:latin typeface="Arial Black" panose="020B0A04020102020204" pitchFamily="34" charset="0"/>
              </a:rPr>
              <a:t>WORK  SHOP  2023</a:t>
            </a:r>
            <a:endParaRPr kumimoji="1" lang="ja-JP" altLang="en-US" sz="3200" dirty="0">
              <a:ln w="28575">
                <a:noFill/>
              </a:ln>
              <a:solidFill>
                <a:srgbClr val="91C9D9"/>
              </a:solidFill>
              <a:latin typeface="Arial Black" panose="020B0A04020102020204" pitchFamily="34" charset="0"/>
            </a:endParaRPr>
          </a:p>
        </p:txBody>
      </p:sp>
      <p:pic>
        <p:nvPicPr>
          <p:cNvPr id="1026" name="Picture 2" descr="沢渡あまね">
            <a:extLst>
              <a:ext uri="{FF2B5EF4-FFF2-40B4-BE49-F238E27FC236}">
                <a16:creationId xmlns:a16="http://schemas.microsoft.com/office/drawing/2014/main" id="{9CB186C0-4043-AC62-0680-6F01DB5B6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30" y="6361794"/>
            <a:ext cx="815051" cy="10969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97E9A1D-92AE-25F8-6255-54EA7A69312D}"/>
              </a:ext>
            </a:extLst>
          </p:cNvPr>
          <p:cNvSpPr txBox="1"/>
          <p:nvPr/>
        </p:nvSpPr>
        <p:spPr>
          <a:xfrm>
            <a:off x="3813439" y="4807257"/>
            <a:ext cx="418704" cy="369332"/>
          </a:xfrm>
          <a:prstGeom prst="rect">
            <a:avLst/>
          </a:prstGeom>
          <a:noFill/>
        </p:spPr>
        <p:txBody>
          <a:bodyPr wrap="none" rtlCol="0">
            <a:spAutoFit/>
          </a:bodyPr>
          <a:lstStyle/>
          <a:p>
            <a:r>
              <a:rPr kumimoji="1" lang="en-US" altLang="ja-JP" b="1" dirty="0">
                <a:solidFill>
                  <a:schemeClr val="accent1"/>
                </a:solidFill>
              </a:rPr>
              <a:t>01</a:t>
            </a:r>
            <a:endParaRPr kumimoji="1" lang="ja-JP" altLang="en-US" b="1" dirty="0">
              <a:solidFill>
                <a:schemeClr val="accent1"/>
              </a:solidFill>
            </a:endParaRPr>
          </a:p>
        </p:txBody>
      </p:sp>
      <p:sp>
        <p:nvSpPr>
          <p:cNvPr id="8" name="テキスト ボックス 7">
            <a:extLst>
              <a:ext uri="{FF2B5EF4-FFF2-40B4-BE49-F238E27FC236}">
                <a16:creationId xmlns:a16="http://schemas.microsoft.com/office/drawing/2014/main" id="{5EE885B3-0DBA-86A0-4EC7-80D01D99FBDB}"/>
              </a:ext>
            </a:extLst>
          </p:cNvPr>
          <p:cNvSpPr txBox="1"/>
          <p:nvPr/>
        </p:nvSpPr>
        <p:spPr>
          <a:xfrm>
            <a:off x="3813439" y="6013572"/>
            <a:ext cx="418704" cy="369332"/>
          </a:xfrm>
          <a:prstGeom prst="rect">
            <a:avLst/>
          </a:prstGeom>
          <a:noFill/>
        </p:spPr>
        <p:txBody>
          <a:bodyPr wrap="none" rtlCol="0">
            <a:spAutoFit/>
          </a:bodyPr>
          <a:lstStyle/>
          <a:p>
            <a:r>
              <a:rPr kumimoji="1" lang="en-US" altLang="ja-JP" b="1" dirty="0">
                <a:solidFill>
                  <a:schemeClr val="accent1"/>
                </a:solidFill>
              </a:rPr>
              <a:t>02</a:t>
            </a:r>
            <a:endParaRPr kumimoji="1" lang="ja-JP" altLang="en-US" b="1" dirty="0">
              <a:solidFill>
                <a:schemeClr val="accent1"/>
              </a:solidFill>
            </a:endParaRPr>
          </a:p>
        </p:txBody>
      </p:sp>
      <p:sp>
        <p:nvSpPr>
          <p:cNvPr id="9" name="テキスト ボックス 8">
            <a:extLst>
              <a:ext uri="{FF2B5EF4-FFF2-40B4-BE49-F238E27FC236}">
                <a16:creationId xmlns:a16="http://schemas.microsoft.com/office/drawing/2014/main" id="{DAE45980-46B3-D424-9FE6-3A1E1178331C}"/>
              </a:ext>
            </a:extLst>
          </p:cNvPr>
          <p:cNvSpPr txBox="1"/>
          <p:nvPr/>
        </p:nvSpPr>
        <p:spPr>
          <a:xfrm>
            <a:off x="3813439" y="6816379"/>
            <a:ext cx="418704" cy="369332"/>
          </a:xfrm>
          <a:prstGeom prst="rect">
            <a:avLst/>
          </a:prstGeom>
          <a:noFill/>
        </p:spPr>
        <p:txBody>
          <a:bodyPr wrap="none" rtlCol="0">
            <a:spAutoFit/>
          </a:bodyPr>
          <a:lstStyle/>
          <a:p>
            <a:r>
              <a:rPr kumimoji="1" lang="en-US" altLang="ja-JP" b="1" dirty="0">
                <a:solidFill>
                  <a:schemeClr val="accent1"/>
                </a:solidFill>
              </a:rPr>
              <a:t>03</a:t>
            </a:r>
            <a:endParaRPr kumimoji="1" lang="ja-JP" altLang="en-US" b="1" dirty="0">
              <a:solidFill>
                <a:schemeClr val="accent1"/>
              </a:solidFill>
            </a:endParaRPr>
          </a:p>
        </p:txBody>
      </p:sp>
      <p:sp>
        <p:nvSpPr>
          <p:cNvPr id="17" name="テキスト ボックス 16">
            <a:extLst>
              <a:ext uri="{FF2B5EF4-FFF2-40B4-BE49-F238E27FC236}">
                <a16:creationId xmlns:a16="http://schemas.microsoft.com/office/drawing/2014/main" id="{C8723ACF-4319-7A49-073E-81B56C167FC8}"/>
              </a:ext>
            </a:extLst>
          </p:cNvPr>
          <p:cNvSpPr txBox="1"/>
          <p:nvPr/>
        </p:nvSpPr>
        <p:spPr>
          <a:xfrm>
            <a:off x="580030" y="7133769"/>
            <a:ext cx="3254763" cy="1369606"/>
          </a:xfrm>
          <a:prstGeom prst="rect">
            <a:avLst/>
          </a:prstGeom>
          <a:noFill/>
        </p:spPr>
        <p:txBody>
          <a:bodyPr wrap="square">
            <a:spAutoFit/>
          </a:bodyPr>
          <a:lstStyle/>
          <a:p>
            <a:r>
              <a:rPr lang="ja-JP" altLang="en-US" sz="1000" i="0" dirty="0">
                <a:solidFill>
                  <a:srgbClr val="333333"/>
                </a:solidFill>
                <a:effectLst/>
                <a:latin typeface="BIZ UDゴシック" panose="020B0400000000000000" pitchFamily="49" charset="-128"/>
                <a:ea typeface="BIZ UDゴシック" panose="020B0400000000000000" pitchFamily="49" charset="-128"/>
              </a:rPr>
              <a:t>作家／ワークスタイル＆組織開発</a:t>
            </a:r>
            <a:endParaRPr lang="en-US" altLang="ja-JP" sz="1000" i="0" dirty="0">
              <a:solidFill>
                <a:srgbClr val="333333"/>
              </a:solidFill>
              <a:effectLst/>
              <a:latin typeface="BIZ UDゴシック" panose="020B0400000000000000" pitchFamily="49" charset="-128"/>
              <a:ea typeface="BIZ UDゴシック" panose="020B0400000000000000" pitchFamily="49" charset="-128"/>
            </a:endParaRPr>
          </a:p>
          <a:p>
            <a:r>
              <a:rPr lang="ja-JP" altLang="en-US" sz="1000" i="0" dirty="0">
                <a:solidFill>
                  <a:srgbClr val="333333"/>
                </a:solidFill>
                <a:effectLst/>
                <a:latin typeface="BIZ UDゴシック" panose="020B0400000000000000" pitchFamily="49" charset="-128"/>
                <a:ea typeface="BIZ UDゴシック" panose="020B0400000000000000" pitchFamily="49" charset="-128"/>
              </a:rPr>
              <a:t>専門家。</a:t>
            </a:r>
            <a:r>
              <a:rPr lang="en-US" altLang="zh-TW" sz="1000" i="0" dirty="0">
                <a:solidFill>
                  <a:srgbClr val="333333"/>
                </a:solidFill>
                <a:effectLst/>
                <a:latin typeface="BIZ UDゴシック" panose="020B0400000000000000" pitchFamily="49" charset="-128"/>
                <a:ea typeface="BIZ UDゴシック" panose="020B0400000000000000" pitchFamily="49" charset="-128"/>
              </a:rPr>
              <a:t>『</a:t>
            </a:r>
            <a:r>
              <a:rPr lang="zh-TW" altLang="en-US" sz="1000" i="0" dirty="0">
                <a:solidFill>
                  <a:srgbClr val="333333"/>
                </a:solidFill>
                <a:effectLst/>
                <a:latin typeface="BIZ UDゴシック" panose="020B0400000000000000" pitchFamily="49" charset="-128"/>
                <a:ea typeface="BIZ UDゴシック" panose="020B0400000000000000" pitchFamily="49" charset="-128"/>
              </a:rPr>
              <a:t>組織変革</a:t>
            </a:r>
            <a:r>
              <a:rPr lang="en-US" altLang="zh-TW" sz="1000" i="0" dirty="0">
                <a:solidFill>
                  <a:srgbClr val="333333"/>
                </a:solidFill>
                <a:effectLst/>
                <a:latin typeface="BIZ UDゴシック" panose="020B0400000000000000" pitchFamily="49" charset="-128"/>
                <a:ea typeface="BIZ UDゴシック" panose="020B0400000000000000" pitchFamily="49" charset="-128"/>
              </a:rPr>
              <a:t>Lab』</a:t>
            </a:r>
            <a:r>
              <a:rPr lang="zh-TW" altLang="en-US" sz="1000" i="0" dirty="0">
                <a:solidFill>
                  <a:srgbClr val="333333"/>
                </a:solidFill>
                <a:effectLst/>
                <a:latin typeface="BIZ UDゴシック" panose="020B0400000000000000" pitchFamily="49" charset="-128"/>
                <a:ea typeface="BIZ UDゴシック" panose="020B0400000000000000" pitchFamily="49" charset="-128"/>
              </a:rPr>
              <a:t>主宰</a:t>
            </a:r>
            <a:r>
              <a:rPr lang="ja-JP" altLang="en-US" sz="1000" i="0" dirty="0">
                <a:solidFill>
                  <a:srgbClr val="333333"/>
                </a:solidFill>
                <a:effectLst/>
                <a:latin typeface="BIZ UDゴシック" panose="020B0400000000000000" pitchFamily="49" charset="-128"/>
                <a:ea typeface="BIZ UDゴシック" panose="020B0400000000000000" pitchFamily="49" charset="-128"/>
              </a:rPr>
              <a:t>。</a:t>
            </a:r>
            <a:endParaRPr lang="en-US" altLang="ja-JP" sz="1000" i="0" dirty="0">
              <a:solidFill>
                <a:srgbClr val="333333"/>
              </a:solidFill>
              <a:effectLst/>
              <a:latin typeface="BIZ UDゴシック" panose="020B0400000000000000" pitchFamily="49" charset="-128"/>
              <a:ea typeface="BIZ UDゴシック" panose="020B0400000000000000" pitchFamily="49" charset="-128"/>
            </a:endParaRPr>
          </a:p>
          <a:p>
            <a:r>
              <a:rPr lang="en-US" altLang="ja-JP" sz="1000" i="0" dirty="0">
                <a:solidFill>
                  <a:srgbClr val="333333"/>
                </a:solidFill>
                <a:effectLst/>
                <a:latin typeface="BIZ UDゴシック" panose="020B0400000000000000" pitchFamily="49" charset="-128"/>
                <a:ea typeface="BIZ UDゴシック" panose="020B0400000000000000" pitchFamily="49" charset="-128"/>
              </a:rPr>
              <a:t>400</a:t>
            </a:r>
            <a:r>
              <a:rPr lang="ja-JP" altLang="en-US" sz="1000" i="0" dirty="0">
                <a:solidFill>
                  <a:srgbClr val="333333"/>
                </a:solidFill>
                <a:effectLst/>
                <a:latin typeface="BIZ UDゴシック" panose="020B0400000000000000" pitchFamily="49" charset="-128"/>
                <a:ea typeface="BIZ UDゴシック" panose="020B0400000000000000" pitchFamily="49" charset="-128"/>
              </a:rPr>
              <a:t>以上の企業・自治体・官公庁で</a:t>
            </a:r>
            <a:endParaRPr lang="en-US" altLang="ja-JP" sz="1000" dirty="0">
              <a:solidFill>
                <a:srgbClr val="333333"/>
              </a:solidFill>
              <a:latin typeface="BIZ UDゴシック" panose="020B0400000000000000" pitchFamily="49" charset="-128"/>
              <a:ea typeface="BIZ UDゴシック" panose="020B0400000000000000" pitchFamily="49" charset="-128"/>
            </a:endParaRPr>
          </a:p>
          <a:p>
            <a:r>
              <a:rPr lang="ja-JP" altLang="en-US" sz="1000" i="0" dirty="0">
                <a:solidFill>
                  <a:srgbClr val="333333"/>
                </a:solidFill>
                <a:effectLst/>
                <a:latin typeface="BIZ UDゴシック" panose="020B0400000000000000" pitchFamily="49" charset="-128"/>
                <a:ea typeface="BIZ UDゴシック" panose="020B0400000000000000" pitchFamily="49" charset="-128"/>
              </a:rPr>
              <a:t>支援および講演、多数の執筆・メディア出演を行う</a:t>
            </a:r>
            <a:endParaRPr lang="en-US" altLang="ja-JP" sz="1000" i="0" dirty="0">
              <a:solidFill>
                <a:srgbClr val="333333"/>
              </a:solidFill>
              <a:effectLst/>
              <a:latin typeface="BIZ UDゴシック" panose="020B0400000000000000" pitchFamily="49" charset="-128"/>
              <a:ea typeface="BIZ UDゴシック" panose="020B0400000000000000" pitchFamily="49" charset="-128"/>
            </a:endParaRPr>
          </a:p>
          <a:p>
            <a:endParaRPr lang="en-US" altLang="ja-JP" sz="300" dirty="0">
              <a:latin typeface="BIZ UDゴシック" panose="020B0400000000000000" pitchFamily="49" charset="-128"/>
              <a:ea typeface="BIZ UDゴシック" panose="020B0400000000000000" pitchFamily="49" charset="-128"/>
            </a:endParaRPr>
          </a:p>
          <a:p>
            <a:r>
              <a:rPr lang="en-US" altLang="ja-JP" sz="1000" dirty="0">
                <a:latin typeface="BIZ UDゴシック" panose="020B0400000000000000" pitchFamily="49" charset="-128"/>
                <a:ea typeface="BIZ UDゴシック" panose="020B0400000000000000" pitchFamily="49" charset="-128"/>
              </a:rPr>
              <a:t>【</a:t>
            </a:r>
            <a:r>
              <a:rPr lang="ja-JP" altLang="en-US" sz="1000" dirty="0">
                <a:latin typeface="BIZ UDゴシック" panose="020B0400000000000000" pitchFamily="49" charset="-128"/>
                <a:ea typeface="BIZ UDゴシック" panose="020B0400000000000000" pitchFamily="49" charset="-128"/>
              </a:rPr>
              <a:t>受賞</a:t>
            </a:r>
            <a:r>
              <a:rPr lang="en-US" altLang="ja-JP" sz="1000" dirty="0">
                <a:latin typeface="BIZ UDゴシック" panose="020B0400000000000000" pitchFamily="49" charset="-128"/>
                <a:ea typeface="BIZ UDゴシック" panose="020B0400000000000000" pitchFamily="49" charset="-128"/>
              </a:rPr>
              <a:t>】</a:t>
            </a:r>
          </a:p>
          <a:p>
            <a:r>
              <a:rPr lang="en-US" altLang="ja-JP" sz="1000" b="1" i="0" dirty="0">
                <a:solidFill>
                  <a:srgbClr val="333333"/>
                </a:solidFill>
                <a:effectLst/>
                <a:latin typeface="BIZ UDゴシック" panose="020B0400000000000000" pitchFamily="49" charset="-128"/>
                <a:ea typeface="BIZ UDゴシック" panose="020B0400000000000000" pitchFamily="49" charset="-128"/>
              </a:rPr>
              <a:t>『</a:t>
            </a:r>
            <a:r>
              <a:rPr lang="ja-JP" altLang="en-US" sz="1000" b="1" i="0" dirty="0">
                <a:solidFill>
                  <a:srgbClr val="333333"/>
                </a:solidFill>
                <a:effectLst/>
                <a:latin typeface="BIZ UDゴシック" panose="020B0400000000000000" pitchFamily="49" charset="-128"/>
                <a:ea typeface="BIZ UDゴシック" panose="020B0400000000000000" pitchFamily="49" charset="-128"/>
              </a:rPr>
              <a:t>職場の問題地図</a:t>
            </a:r>
            <a:r>
              <a:rPr lang="en-US" altLang="ja-JP" sz="1000" b="1" i="0" dirty="0">
                <a:solidFill>
                  <a:srgbClr val="333333"/>
                </a:solidFill>
                <a:effectLst/>
                <a:latin typeface="BIZ UDゴシック" panose="020B0400000000000000" pitchFamily="49" charset="-128"/>
                <a:ea typeface="BIZ UDゴシック" panose="020B0400000000000000" pitchFamily="49" charset="-128"/>
              </a:rPr>
              <a:t>』(</a:t>
            </a:r>
            <a:r>
              <a:rPr lang="ja-JP" altLang="en-US" sz="1000" b="1" i="0" dirty="0">
                <a:solidFill>
                  <a:srgbClr val="333333"/>
                </a:solidFill>
                <a:effectLst/>
                <a:latin typeface="BIZ UDゴシック" panose="020B0400000000000000" pitchFamily="49" charset="-128"/>
                <a:ea typeface="BIZ UDゴシック" panose="020B0400000000000000" pitchFamily="49" charset="-128"/>
              </a:rPr>
              <a:t>技術評論社</a:t>
            </a:r>
            <a:r>
              <a:rPr lang="en-US" altLang="ja-JP" sz="1000" b="1" i="0" dirty="0">
                <a:solidFill>
                  <a:srgbClr val="333333"/>
                </a:solidFill>
                <a:effectLst/>
                <a:latin typeface="BIZ UDゴシック" panose="020B0400000000000000" pitchFamily="49" charset="-128"/>
                <a:ea typeface="BIZ UDゴシック" panose="020B0400000000000000" pitchFamily="49" charset="-128"/>
              </a:rPr>
              <a:t>)</a:t>
            </a:r>
            <a:endParaRPr lang="en-US" altLang="ja-JP" sz="1000" b="1" dirty="0">
              <a:latin typeface="BIZ UDゴシック" panose="020B0400000000000000" pitchFamily="49" charset="-128"/>
              <a:ea typeface="BIZ UDゴシック" panose="020B0400000000000000" pitchFamily="49" charset="-128"/>
            </a:endParaRPr>
          </a:p>
          <a:p>
            <a:r>
              <a:rPr lang="en-US" altLang="ja-JP" sz="1000" i="0" dirty="0">
                <a:solidFill>
                  <a:srgbClr val="333333"/>
                </a:solidFill>
                <a:effectLst/>
                <a:latin typeface="BIZ UDゴシック" panose="020B0400000000000000" pitchFamily="49" charset="-128"/>
                <a:ea typeface="BIZ UDゴシック" panose="020B0400000000000000" pitchFamily="49" charset="-128"/>
              </a:rPr>
              <a:t>"IT</a:t>
            </a:r>
            <a:r>
              <a:rPr lang="ja-JP" altLang="en-US" sz="1000" i="0" dirty="0">
                <a:solidFill>
                  <a:srgbClr val="333333"/>
                </a:solidFill>
                <a:effectLst/>
                <a:latin typeface="BIZ UDゴシック" panose="020B0400000000000000" pitchFamily="49" charset="-128"/>
                <a:ea typeface="BIZ UDゴシック" panose="020B0400000000000000" pitchFamily="49" charset="-128"/>
              </a:rPr>
              <a:t>エンジニアに読んでもらいたい技術書／</a:t>
            </a:r>
            <a:endParaRPr lang="en-US" altLang="ja-JP" sz="1000" i="0" dirty="0">
              <a:solidFill>
                <a:srgbClr val="333333"/>
              </a:solidFill>
              <a:effectLst/>
              <a:latin typeface="BIZ UDゴシック" panose="020B0400000000000000" pitchFamily="49" charset="-128"/>
              <a:ea typeface="BIZ UDゴシック" panose="020B0400000000000000" pitchFamily="49" charset="-128"/>
            </a:endParaRPr>
          </a:p>
          <a:p>
            <a:r>
              <a:rPr lang="ja-JP" altLang="en-US" sz="1000" i="0" dirty="0">
                <a:solidFill>
                  <a:srgbClr val="333333"/>
                </a:solidFill>
                <a:effectLst/>
                <a:latin typeface="BIZ UDゴシック" panose="020B0400000000000000" pitchFamily="49" charset="-128"/>
                <a:ea typeface="BIZ UDゴシック" panose="020B0400000000000000" pitchFamily="49" charset="-128"/>
              </a:rPr>
              <a:t>ビジネス書大賞</a:t>
            </a:r>
            <a:r>
              <a:rPr lang="en-US" altLang="ja-JP" sz="1000" i="0" dirty="0">
                <a:solidFill>
                  <a:srgbClr val="333333"/>
                </a:solidFill>
                <a:effectLst/>
                <a:latin typeface="BIZ UDゴシック" panose="020B0400000000000000" pitchFamily="49" charset="-128"/>
                <a:ea typeface="BIZ UDゴシック" panose="020B0400000000000000" pitchFamily="49" charset="-128"/>
              </a:rPr>
              <a:t>2018"</a:t>
            </a:r>
            <a:r>
              <a:rPr lang="ja-JP" altLang="en-US" sz="1000" i="0" dirty="0">
                <a:solidFill>
                  <a:srgbClr val="333333"/>
                </a:solidFill>
                <a:effectLst/>
                <a:latin typeface="BIZ UDゴシック" panose="020B0400000000000000" pitchFamily="49" charset="-128"/>
                <a:ea typeface="BIZ UDゴシック" panose="020B0400000000000000" pitchFamily="49" charset="-128"/>
              </a:rPr>
              <a:t>で、ビジネス書部門大賞受賞</a:t>
            </a:r>
            <a:endParaRPr lang="ja-JP" altLang="en-US" sz="1000" dirty="0">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E1EE39EC-C388-7C17-F608-131B180AA617}"/>
              </a:ext>
            </a:extLst>
          </p:cNvPr>
          <p:cNvSpPr/>
          <p:nvPr/>
        </p:nvSpPr>
        <p:spPr>
          <a:xfrm>
            <a:off x="786860" y="6733660"/>
            <a:ext cx="1191668" cy="2126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695ECC5-EB81-7BE1-195C-F37CF2C15CCB}"/>
              </a:ext>
            </a:extLst>
          </p:cNvPr>
          <p:cNvSpPr txBox="1"/>
          <p:nvPr/>
        </p:nvSpPr>
        <p:spPr>
          <a:xfrm>
            <a:off x="665396" y="6733376"/>
            <a:ext cx="1846221" cy="400393"/>
          </a:xfrm>
          <a:prstGeom prst="rect">
            <a:avLst/>
          </a:prstGeom>
          <a:noFill/>
        </p:spPr>
        <p:txBody>
          <a:bodyPr wrap="square">
            <a:spAutoFit/>
          </a:bodyPr>
          <a:lstStyle/>
          <a:p>
            <a:r>
              <a:rPr lang="ja-JP" altLang="en-US" sz="1000" b="1" i="0" u="sng" dirty="0">
                <a:solidFill>
                  <a:srgbClr val="333333"/>
                </a:solidFill>
                <a:effectLst/>
                <a:latin typeface="BIZ UDゴシック" panose="020B0400000000000000" pitchFamily="49" charset="-128"/>
                <a:ea typeface="BIZ UDゴシック" panose="020B0400000000000000" pitchFamily="49" charset="-128"/>
              </a:rPr>
              <a:t>沢渡　あまね 氏／</a:t>
            </a:r>
            <a:endParaRPr lang="en-US" altLang="ja-JP" sz="1000" b="1" i="0" u="sng" dirty="0">
              <a:solidFill>
                <a:srgbClr val="333333"/>
              </a:solidFill>
              <a:effectLst/>
              <a:latin typeface="BIZ UDゴシック" panose="020B0400000000000000" pitchFamily="49" charset="-128"/>
              <a:ea typeface="BIZ UDゴシック" panose="020B0400000000000000" pitchFamily="49" charset="-128"/>
            </a:endParaRPr>
          </a:p>
          <a:p>
            <a:r>
              <a:rPr lang="ja-JP" altLang="en-US" sz="1000" b="1" i="0" u="sng" dirty="0">
                <a:solidFill>
                  <a:srgbClr val="333333"/>
                </a:solidFill>
                <a:effectLst/>
                <a:latin typeface="BIZ UDゴシック" panose="020B0400000000000000" pitchFamily="49" charset="-128"/>
                <a:ea typeface="BIZ UDゴシック" panose="020B0400000000000000" pitchFamily="49" charset="-128"/>
              </a:rPr>
              <a:t>あまねキャリア株式会社</a:t>
            </a:r>
            <a:r>
              <a:rPr lang="en-US" altLang="ja-JP" sz="1000" b="1" i="0" u="sng" dirty="0">
                <a:solidFill>
                  <a:srgbClr val="333333"/>
                </a:solidFill>
                <a:effectLst/>
                <a:latin typeface="BIZ UDゴシック" panose="020B0400000000000000" pitchFamily="49" charset="-128"/>
                <a:ea typeface="BIZ UDゴシック" panose="020B0400000000000000" pitchFamily="49" charset="-128"/>
              </a:rPr>
              <a:t>CEO</a:t>
            </a:r>
            <a:endParaRPr lang="ja-JP" altLang="en-US" sz="1000" b="1" u="sng"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59A617F2-8F25-FB68-5178-EEF9FEEEEABD}"/>
              </a:ext>
            </a:extLst>
          </p:cNvPr>
          <p:cNvSpPr/>
          <p:nvPr/>
        </p:nvSpPr>
        <p:spPr>
          <a:xfrm>
            <a:off x="5192" y="9452376"/>
            <a:ext cx="6844615" cy="466459"/>
          </a:xfrm>
          <a:prstGeom prst="rect">
            <a:avLst/>
          </a:prstGeom>
          <a:solidFill>
            <a:srgbClr val="FFF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795E831-2373-6C4C-1BFD-FD42A42BA1E7}"/>
              </a:ext>
            </a:extLst>
          </p:cNvPr>
          <p:cNvSpPr txBox="1"/>
          <p:nvPr/>
        </p:nvSpPr>
        <p:spPr>
          <a:xfrm>
            <a:off x="-84933" y="9481714"/>
            <a:ext cx="4723490" cy="430887"/>
          </a:xfrm>
          <a:prstGeom prst="rect">
            <a:avLst/>
          </a:prstGeom>
          <a:noFill/>
        </p:spPr>
        <p:txBody>
          <a:bodyPr wrap="square" rtlCol="0">
            <a:spAutoFit/>
          </a:bodyPr>
          <a:lstStyle/>
          <a:p>
            <a:pPr indent="133350" algn="just"/>
            <a:r>
              <a:rPr kumimoji="1" lang="ja-JP" altLang="en-US" sz="1100" b="1" dirty="0">
                <a:latin typeface="BIZ UDゴシック" panose="020B0400000000000000" pitchFamily="49" charset="-128"/>
                <a:ea typeface="BIZ UDゴシック" panose="020B0400000000000000" pitchFamily="49" charset="-128"/>
              </a:rPr>
              <a:t>お問合せ　 静岡鉄道（株）不動産ソリューション事業部　</a:t>
            </a:r>
            <a:endParaRPr kumimoji="1" lang="en-US" altLang="ja-JP" sz="1100" b="1" dirty="0">
              <a:latin typeface="BIZ UDゴシック" panose="020B0400000000000000" pitchFamily="49" charset="-128"/>
              <a:ea typeface="BIZ UDゴシック" panose="020B0400000000000000" pitchFamily="49" charset="-128"/>
            </a:endParaRPr>
          </a:p>
          <a:p>
            <a:pPr indent="133350" algn="just"/>
            <a:r>
              <a:rPr kumimoji="1" lang="en-US" alt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静鉄のコワーキングスペース</a:t>
            </a:r>
            <a:r>
              <a:rPr lang="en-US" altLang="ja-JP"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シェアオフィス「＝</a:t>
            </a:r>
            <a:r>
              <a:rPr lang="en-US" altLang="ja-JP"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ODEN</a:t>
            </a:r>
            <a:r>
              <a:rPr lang="ja-JP" altLang="en-US"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5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4CFE3A22-7F02-E352-FEA4-45B717B57AB5}"/>
              </a:ext>
            </a:extLst>
          </p:cNvPr>
          <p:cNvSpPr/>
          <p:nvPr/>
        </p:nvSpPr>
        <p:spPr>
          <a:xfrm>
            <a:off x="126841" y="9520194"/>
            <a:ext cx="666153" cy="2028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8F0D08-D969-D006-32A3-851A6E2A4D35}"/>
              </a:ext>
            </a:extLst>
          </p:cNvPr>
          <p:cNvSpPr txBox="1"/>
          <p:nvPr/>
        </p:nvSpPr>
        <p:spPr>
          <a:xfrm>
            <a:off x="2598996" y="5802188"/>
            <a:ext cx="1056700" cy="276999"/>
          </a:xfrm>
          <a:prstGeom prst="rect">
            <a:avLst/>
          </a:prstGeom>
          <a:noFill/>
        </p:spPr>
        <p:txBody>
          <a:bodyPr wrap="none" rtlCol="0">
            <a:spAutoFit/>
          </a:bodyPr>
          <a:lstStyle/>
          <a:p>
            <a:r>
              <a:rPr kumimoji="1" lang="ja-JP" altLang="en-US" sz="1200" b="1" dirty="0"/>
              <a:t>↑</a:t>
            </a:r>
            <a:r>
              <a:rPr kumimoji="1" lang="en-US" altLang="ja-JP" sz="1200" b="1" dirty="0"/>
              <a:t>SCAN ME</a:t>
            </a:r>
            <a:r>
              <a:rPr kumimoji="1" lang="ja-JP" altLang="en-US" sz="1200" b="1" dirty="0"/>
              <a:t>↑</a:t>
            </a:r>
          </a:p>
        </p:txBody>
      </p:sp>
      <p:sp>
        <p:nvSpPr>
          <p:cNvPr id="27" name="テキスト ボックス 26">
            <a:extLst>
              <a:ext uri="{FF2B5EF4-FFF2-40B4-BE49-F238E27FC236}">
                <a16:creationId xmlns:a16="http://schemas.microsoft.com/office/drawing/2014/main" id="{106FD590-BA70-E2EA-6783-B5D6806D080B}"/>
              </a:ext>
            </a:extLst>
          </p:cNvPr>
          <p:cNvSpPr txBox="1"/>
          <p:nvPr/>
        </p:nvSpPr>
        <p:spPr>
          <a:xfrm>
            <a:off x="700515" y="5703766"/>
            <a:ext cx="2115841" cy="230832"/>
          </a:xfrm>
          <a:prstGeom prst="rect">
            <a:avLst/>
          </a:prstGeom>
          <a:noFill/>
        </p:spPr>
        <p:txBody>
          <a:bodyPr wrap="square" rtlCol="0">
            <a:spAutoFit/>
          </a:bodyPr>
          <a:lstStyle/>
          <a:p>
            <a:r>
              <a:rPr kumimoji="1" lang="en-US" altLang="ja-JP" sz="900" dirty="0">
                <a:hlinkClick r:id="rId4"/>
              </a:rPr>
              <a:t>https://shizutetsu-study.peatix.com</a:t>
            </a:r>
            <a:endParaRPr kumimoji="1" lang="en-US" altLang="ja-JP" sz="900" dirty="0"/>
          </a:p>
        </p:txBody>
      </p:sp>
      <p:sp>
        <p:nvSpPr>
          <p:cNvPr id="28" name="テキスト ボックス 27">
            <a:extLst>
              <a:ext uri="{FF2B5EF4-FFF2-40B4-BE49-F238E27FC236}">
                <a16:creationId xmlns:a16="http://schemas.microsoft.com/office/drawing/2014/main" id="{C0433477-FD4F-96E4-AF9A-02B9E169F71C}"/>
              </a:ext>
            </a:extLst>
          </p:cNvPr>
          <p:cNvSpPr txBox="1"/>
          <p:nvPr/>
        </p:nvSpPr>
        <p:spPr>
          <a:xfrm>
            <a:off x="3760985" y="5063483"/>
            <a:ext cx="3005951" cy="1107996"/>
          </a:xfrm>
          <a:prstGeom prst="rect">
            <a:avLst/>
          </a:prstGeom>
          <a:noFill/>
        </p:spPr>
        <p:txBody>
          <a:bodyPr wrap="square" rtlCol="0">
            <a:spAutoFit/>
          </a:bodyPr>
          <a:lstStyle/>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地域をカラフルに、面白く！</a:t>
            </a:r>
            <a:r>
              <a:rPr kumimoji="1" lang="en-US" altLang="ja-JP" sz="1200" dirty="0">
                <a:latin typeface="BIZ UDゴシック" panose="020B0400000000000000" pitchFamily="49" charset="-128"/>
                <a:ea typeface="BIZ UDゴシック" panose="020B0400000000000000" pitchFamily="49" charset="-128"/>
              </a:rPr>
              <a:t>』</a:t>
            </a:r>
          </a:p>
          <a:p>
            <a:endParaRPr kumimoji="1" lang="en-US" altLang="ja-JP" sz="6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組織・地域・立場・業種を越境し、新しい　</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仕事、面白い景色を創る「共創」の考え方</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と事例を具体的に学ぶ。</a:t>
            </a:r>
          </a:p>
          <a:p>
            <a:endParaRPr kumimoji="1" lang="ja-JP" altLang="en-US" sz="12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55594AC7-423C-F978-98F7-0EC4D4275500}"/>
              </a:ext>
            </a:extLst>
          </p:cNvPr>
          <p:cNvSpPr txBox="1"/>
          <p:nvPr/>
        </p:nvSpPr>
        <p:spPr>
          <a:xfrm>
            <a:off x="39239" y="2831653"/>
            <a:ext cx="6907243" cy="1138773"/>
          </a:xfrm>
          <a:prstGeom prst="rect">
            <a:avLst/>
          </a:prstGeom>
          <a:noFill/>
        </p:spPr>
        <p:txBody>
          <a:bodyPr wrap="square" rtlCol="0">
            <a:spAutoFit/>
          </a:bodyPr>
          <a:lstStyle/>
          <a:p>
            <a:r>
              <a:rPr kumimoji="1" lang="ja-JP" altLang="en-US" sz="1100" b="1" dirty="0">
                <a:latin typeface="BIZ UDゴシック" panose="020B0400000000000000" pitchFamily="49" charset="-128"/>
                <a:ea typeface="BIZ UDゴシック" panose="020B0400000000000000" pitchFamily="49" charset="-128"/>
              </a:rPr>
              <a:t>「静岡で働いているけど、仕事関係の知り合いばっかりだなぁ」 </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「まちづくりには興味があるけど何から始めればいいんだろう」</a:t>
            </a:r>
            <a:endParaRPr kumimoji="1" lang="en-US" altLang="ja-JP" sz="1100" b="1" dirty="0">
              <a:latin typeface="BIZ UDゴシック" panose="020B0400000000000000" pitchFamily="49" charset="-128"/>
              <a:ea typeface="BIZ UDゴシック" panose="020B0400000000000000" pitchFamily="49" charset="-128"/>
            </a:endParaRPr>
          </a:p>
          <a:p>
            <a:endParaRPr kumimoji="1" lang="en-US" altLang="ja-JP" sz="400" dirty="0">
              <a:latin typeface="BIZ UDゴシック" panose="020B0400000000000000" pitchFamily="49" charset="-128"/>
              <a:ea typeface="BIZ UDゴシック" panose="020B0400000000000000" pitchFamily="49" charset="-128"/>
            </a:endParaRPr>
          </a:p>
          <a:p>
            <a:endParaRPr kumimoji="1" lang="en-US" altLang="ja-JP" sz="3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静岡の他企業や地域の人々との人脈のつくり方、静岡のまちづくりについて学んでみませんか？</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300" dirty="0">
              <a:latin typeface="BIZ UDゴシック" panose="020B0400000000000000" pitchFamily="49" charset="-128"/>
              <a:ea typeface="BIZ UDゴシック" panose="020B0400000000000000" pitchFamily="49" charset="-128"/>
            </a:endParaRPr>
          </a:p>
          <a:p>
            <a:endParaRPr kumimoji="1" lang="en-US" altLang="ja-JP" sz="3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当日は、働き方改革など多数の企業支援や執筆を行っている沢渡氏による講演やまちづくりの最新事例の</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紹介やその工事現場の見学などを行います！せひお気軽にご参加ください。</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FCD96D8-08D3-4FD5-BA4C-8588144A5C4B}"/>
              </a:ext>
            </a:extLst>
          </p:cNvPr>
          <p:cNvSpPr txBox="1"/>
          <p:nvPr/>
        </p:nvSpPr>
        <p:spPr>
          <a:xfrm>
            <a:off x="3908070" y="7414222"/>
            <a:ext cx="3038412" cy="1007968"/>
          </a:xfrm>
          <a:prstGeom prst="rect">
            <a:avLst/>
          </a:prstGeom>
          <a:noFill/>
        </p:spPr>
        <p:txBody>
          <a:bodyPr wrap="square" rtlCol="0">
            <a:spAutoFit/>
          </a:bodyPr>
          <a:lstStyle/>
          <a:p>
            <a:pPr>
              <a:lnSpc>
                <a:spcPct val="150000"/>
              </a:lnSpc>
            </a:pPr>
            <a:r>
              <a:rPr kumimoji="1" lang="ja-JP" altLang="en-US" sz="1100" dirty="0">
                <a:latin typeface="BIZ UDゴシック" panose="020B0400000000000000" pitchFamily="49" charset="-128"/>
                <a:ea typeface="BIZ UDゴシック" panose="020B0400000000000000" pitchFamily="49" charset="-128"/>
              </a:rPr>
              <a:t>１．多企業入居「</a:t>
            </a:r>
            <a:r>
              <a:rPr kumimoji="1" lang="ja-JP" altLang="en-US" sz="1100" b="1" dirty="0">
                <a:solidFill>
                  <a:schemeClr val="accent2"/>
                </a:solidFill>
                <a:latin typeface="BIZ UDゴシック" panose="020B0400000000000000" pitchFamily="49" charset="-128"/>
                <a:ea typeface="BIZ UDゴシック" panose="020B0400000000000000" pitchFamily="49" charset="-128"/>
              </a:rPr>
              <a:t>シェア型社員寮</a:t>
            </a:r>
            <a:r>
              <a:rPr kumimoji="1" lang="ja-JP" altLang="en-US" sz="1100" dirty="0">
                <a:latin typeface="BIZ UDゴシック" panose="020B0400000000000000" pitchFamily="49" charset="-128"/>
                <a:ea typeface="BIZ UDゴシック" panose="020B0400000000000000" pitchFamily="49" charset="-128"/>
              </a:rPr>
              <a:t>」</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a:t>
            </a:r>
            <a:r>
              <a:rPr kumimoji="1" lang="en-US" altLang="ja-JP" sz="1100" dirty="0">
                <a:solidFill>
                  <a:schemeClr val="accent1"/>
                </a:solidFill>
                <a:latin typeface="BIZ UDゴシック" panose="020B0400000000000000" pitchFamily="49" charset="-128"/>
                <a:ea typeface="BIZ UDゴシック" panose="020B0400000000000000" pitchFamily="49" charset="-128"/>
              </a:rPr>
              <a:t>supported</a:t>
            </a:r>
            <a:r>
              <a:rPr kumimoji="1" lang="ja-JP" altLang="en-US" sz="1100" dirty="0">
                <a:solidFill>
                  <a:schemeClr val="accent1"/>
                </a:solidFill>
                <a:latin typeface="BIZ UDゴシック" panose="020B0400000000000000" pitchFamily="49" charset="-128"/>
                <a:ea typeface="BIZ UDゴシック" panose="020B0400000000000000" pitchFamily="49" charset="-128"/>
              </a:rPr>
              <a:t> </a:t>
            </a:r>
            <a:r>
              <a:rPr kumimoji="1" lang="en-US" altLang="ja-JP" sz="1100" dirty="0">
                <a:solidFill>
                  <a:schemeClr val="accent1"/>
                </a:solidFill>
                <a:latin typeface="BIZ UDゴシック" panose="020B0400000000000000" pitchFamily="49" charset="-128"/>
                <a:ea typeface="BIZ UDゴシック" panose="020B0400000000000000" pitchFamily="49" charset="-128"/>
              </a:rPr>
              <a:t>by West Coast Design </a:t>
            </a:r>
          </a:p>
          <a:p>
            <a:pPr>
              <a:lnSpc>
                <a:spcPct val="150000"/>
              </a:lnSpc>
            </a:pPr>
            <a:endParaRPr kumimoji="1" lang="en-US" altLang="ja-JP" sz="3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100" dirty="0">
                <a:latin typeface="BIZ UDゴシック" panose="020B0400000000000000" pitchFamily="49" charset="-128"/>
                <a:ea typeface="BIZ UDゴシック" panose="020B0400000000000000" pitchFamily="49" charset="-128"/>
              </a:rPr>
              <a:t>２．地域つながる「</a:t>
            </a:r>
            <a:r>
              <a:rPr kumimoji="1" lang="ja-JP" altLang="en-US" sz="1100" b="1" dirty="0">
                <a:solidFill>
                  <a:schemeClr val="accent2"/>
                </a:solidFill>
                <a:latin typeface="BIZ UDゴシック" panose="020B0400000000000000" pitchFamily="49" charset="-128"/>
                <a:ea typeface="BIZ UDゴシック" panose="020B0400000000000000" pitchFamily="49" charset="-128"/>
              </a:rPr>
              <a:t>フードホール</a:t>
            </a:r>
            <a:r>
              <a:rPr kumimoji="1" lang="ja-JP" altLang="en-US" sz="1100" dirty="0">
                <a:latin typeface="BIZ UDゴシック" panose="020B0400000000000000" pitchFamily="49" charset="-128"/>
                <a:ea typeface="BIZ UDゴシック" panose="020B0400000000000000" pitchFamily="49" charset="-128"/>
              </a:rPr>
              <a:t>」</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solidFill>
                  <a:schemeClr val="accent1"/>
                </a:solidFill>
                <a:latin typeface="BIZ UDゴシック" panose="020B0400000000000000" pitchFamily="49" charset="-128"/>
                <a:ea typeface="BIZ UDゴシック" panose="020B0400000000000000" pitchFamily="49" charset="-128"/>
              </a:rPr>
              <a:t>        supported by </a:t>
            </a:r>
            <a:r>
              <a:rPr kumimoji="1" lang="ja-JP" altLang="en-US" sz="1100" dirty="0">
                <a:solidFill>
                  <a:schemeClr val="accent1"/>
                </a:solidFill>
                <a:latin typeface="BIZ UDゴシック" panose="020B0400000000000000" pitchFamily="49" charset="-128"/>
                <a:ea typeface="BIZ UDゴシック" panose="020B0400000000000000" pitchFamily="49" charset="-128"/>
              </a:rPr>
              <a:t>ヒトカラメディア</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64E14C91-9219-27A5-2538-30A2040B584A}"/>
              </a:ext>
            </a:extLst>
          </p:cNvPr>
          <p:cNvSpPr/>
          <p:nvPr/>
        </p:nvSpPr>
        <p:spPr>
          <a:xfrm>
            <a:off x="1277617" y="5287434"/>
            <a:ext cx="412571" cy="2211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D93BBA5-25E4-C340-30BA-C0D13CBD596B}"/>
              </a:ext>
            </a:extLst>
          </p:cNvPr>
          <p:cNvSpPr/>
          <p:nvPr/>
        </p:nvSpPr>
        <p:spPr>
          <a:xfrm>
            <a:off x="5287699" y="4868130"/>
            <a:ext cx="483438" cy="2554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FDF1908-1C34-8C4D-0098-E228F48B5C03}"/>
              </a:ext>
            </a:extLst>
          </p:cNvPr>
          <p:cNvSpPr/>
          <p:nvPr/>
        </p:nvSpPr>
        <p:spPr>
          <a:xfrm>
            <a:off x="1113708" y="4890904"/>
            <a:ext cx="1498170" cy="432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正方形/長方形 1023">
            <a:extLst>
              <a:ext uri="{FF2B5EF4-FFF2-40B4-BE49-F238E27FC236}">
                <a16:creationId xmlns:a16="http://schemas.microsoft.com/office/drawing/2014/main" id="{46789853-5C29-E63A-1EF2-C747DA5E0420}"/>
              </a:ext>
            </a:extLst>
          </p:cNvPr>
          <p:cNvSpPr/>
          <p:nvPr/>
        </p:nvSpPr>
        <p:spPr>
          <a:xfrm>
            <a:off x="2055645" y="4771181"/>
            <a:ext cx="1498170" cy="342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B99762D-0576-9073-DD1A-21C226277B96}"/>
              </a:ext>
            </a:extLst>
          </p:cNvPr>
          <p:cNvSpPr/>
          <p:nvPr/>
        </p:nvSpPr>
        <p:spPr>
          <a:xfrm>
            <a:off x="2830910" y="5223532"/>
            <a:ext cx="611852" cy="60891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テキスト ボックス 1029">
            <a:extLst>
              <a:ext uri="{FF2B5EF4-FFF2-40B4-BE49-F238E27FC236}">
                <a16:creationId xmlns:a16="http://schemas.microsoft.com/office/drawing/2014/main" id="{EBE26519-3A62-C83A-40E0-09E5AF5AE2D8}"/>
              </a:ext>
            </a:extLst>
          </p:cNvPr>
          <p:cNvSpPr txBox="1"/>
          <p:nvPr/>
        </p:nvSpPr>
        <p:spPr>
          <a:xfrm>
            <a:off x="4679882" y="9489220"/>
            <a:ext cx="2002471" cy="415498"/>
          </a:xfrm>
          <a:prstGeom prst="rect">
            <a:avLst/>
          </a:prstGeom>
          <a:noFill/>
        </p:spPr>
        <p:txBody>
          <a:bodyPr wrap="none" rtlCol="0">
            <a:spAutoFit/>
          </a:bodyPr>
          <a:lstStyle/>
          <a:p>
            <a:r>
              <a:rPr kumimoji="1" lang="en-US" altLang="ja-JP" sz="1050" b="1" dirty="0">
                <a:latin typeface="BIZ UDゴシック" panose="020B0400000000000000" pitchFamily="49" charset="-128"/>
                <a:ea typeface="BIZ UDゴシック" panose="020B0400000000000000" pitchFamily="49" charset="-128"/>
              </a:rPr>
              <a:t>Mail: </a:t>
            </a:r>
            <a:r>
              <a:rPr kumimoji="1" lang="en-US" altLang="ja-JP" sz="1050" b="1" dirty="0">
                <a:latin typeface="BIZ UDゴシック" panose="020B0400000000000000" pitchFamily="49" charset="-128"/>
                <a:ea typeface="BIZ UDゴシック" panose="020B0400000000000000" pitchFamily="49" charset="-128"/>
                <a:hlinkClick r:id="rId5"/>
              </a:rPr>
              <a:t>oden@shizutetsu.co.jp</a:t>
            </a:r>
            <a:endParaRPr kumimoji="1" lang="en-US" altLang="ja-JP" sz="1050" b="1" dirty="0">
              <a:latin typeface="BIZ UDゴシック" panose="020B0400000000000000" pitchFamily="49" charset="-128"/>
              <a:ea typeface="BIZ UDゴシック" panose="020B0400000000000000" pitchFamily="49" charset="-128"/>
            </a:endParaRPr>
          </a:p>
          <a:p>
            <a:pPr algn="just"/>
            <a:r>
              <a:rPr kumimoji="1" lang="en-US" altLang="ja-JP" sz="1050" b="1" dirty="0">
                <a:latin typeface="BIZ UDゴシック" panose="020B0400000000000000" pitchFamily="49" charset="-128"/>
                <a:ea typeface="BIZ UDゴシック" panose="020B0400000000000000" pitchFamily="49" charset="-128"/>
              </a:rPr>
              <a:t>Tel : 054-254-5152</a:t>
            </a:r>
            <a:endParaRPr kumimoji="1" lang="ja-JP" altLang="en-US" sz="1050" b="1" dirty="0">
              <a:latin typeface="BIZ UDゴシック" panose="020B0400000000000000" pitchFamily="49" charset="-128"/>
              <a:ea typeface="BIZ UDゴシック" panose="020B0400000000000000" pitchFamily="49" charset="-128"/>
            </a:endParaRPr>
          </a:p>
        </p:txBody>
      </p:sp>
      <p:sp>
        <p:nvSpPr>
          <p:cNvPr id="1025" name="テキスト ボックス 1024">
            <a:extLst>
              <a:ext uri="{FF2B5EF4-FFF2-40B4-BE49-F238E27FC236}">
                <a16:creationId xmlns:a16="http://schemas.microsoft.com/office/drawing/2014/main" id="{698243EB-F093-FBD7-A14F-A2375CEBABC1}"/>
              </a:ext>
            </a:extLst>
          </p:cNvPr>
          <p:cNvSpPr txBox="1"/>
          <p:nvPr/>
        </p:nvSpPr>
        <p:spPr>
          <a:xfrm>
            <a:off x="120308" y="8573948"/>
            <a:ext cx="2031325" cy="276999"/>
          </a:xfrm>
          <a:prstGeom prst="rect">
            <a:avLst/>
          </a:prstGeom>
          <a:noFill/>
        </p:spPr>
        <p:txBody>
          <a:bodyPr wrap="none" rtlCol="0">
            <a:spAutoFit/>
          </a:bodyPr>
          <a:lstStyle/>
          <a:p>
            <a:r>
              <a:rPr kumimoji="1" lang="ja-JP" altLang="en-US" sz="1200" b="1" u="sng" dirty="0">
                <a:solidFill>
                  <a:schemeClr val="accent2"/>
                </a:solidFill>
              </a:rPr>
              <a:t>川井社長からのメッセージ</a:t>
            </a:r>
          </a:p>
        </p:txBody>
      </p:sp>
      <p:sp>
        <p:nvSpPr>
          <p:cNvPr id="1032" name="テキスト ボックス 1031">
            <a:extLst>
              <a:ext uri="{FF2B5EF4-FFF2-40B4-BE49-F238E27FC236}">
                <a16:creationId xmlns:a16="http://schemas.microsoft.com/office/drawing/2014/main" id="{5D0BFD3B-242E-CA47-DB40-42C6BBC86922}"/>
              </a:ext>
            </a:extLst>
          </p:cNvPr>
          <p:cNvSpPr txBox="1"/>
          <p:nvPr/>
        </p:nvSpPr>
        <p:spPr>
          <a:xfrm>
            <a:off x="120308" y="8826620"/>
            <a:ext cx="6673622" cy="600164"/>
          </a:xfrm>
          <a:prstGeom prst="rect">
            <a:avLst/>
          </a:prstGeom>
          <a:noFill/>
          <a:ln>
            <a:solidFill>
              <a:schemeClr val="bg1"/>
            </a:solidFill>
          </a:ln>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わたしたちが取り組んでいる新しいまちづくりを楽しんでください。</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そして色々な垣根を乗り越えて、人と人と人と交わって化学反応を起こしましょう。きっと、その化学</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反応がこの街をワクワクする場所に変えていきます。</a:t>
            </a:r>
          </a:p>
        </p:txBody>
      </p:sp>
      <p:cxnSp>
        <p:nvCxnSpPr>
          <p:cNvPr id="1035" name="直線コネクタ 1034">
            <a:extLst>
              <a:ext uri="{FF2B5EF4-FFF2-40B4-BE49-F238E27FC236}">
                <a16:creationId xmlns:a16="http://schemas.microsoft.com/office/drawing/2014/main" id="{BD466B90-EB58-D1E0-AF2F-B5AE5439C8FE}"/>
              </a:ext>
            </a:extLst>
          </p:cNvPr>
          <p:cNvCxnSpPr>
            <a:cxnSpLocks/>
          </p:cNvCxnSpPr>
          <p:nvPr/>
        </p:nvCxnSpPr>
        <p:spPr>
          <a:xfrm>
            <a:off x="2270279" y="8712448"/>
            <a:ext cx="4421209" cy="0"/>
          </a:xfrm>
          <a:prstGeom prst="line">
            <a:avLst/>
          </a:prstGeom>
          <a:ln w="28575">
            <a:prstDash val="sysDot"/>
            <a:round/>
          </a:ln>
        </p:spPr>
        <p:style>
          <a:lnRef idx="1">
            <a:schemeClr val="accent2"/>
          </a:lnRef>
          <a:fillRef idx="0">
            <a:schemeClr val="accent2"/>
          </a:fillRef>
          <a:effectRef idx="0">
            <a:schemeClr val="accent2"/>
          </a:effectRef>
          <a:fontRef idx="minor">
            <a:schemeClr val="tx1"/>
          </a:fontRef>
        </p:style>
      </p:cxnSp>
      <p:sp>
        <p:nvSpPr>
          <p:cNvPr id="1037" name="テキスト ボックス 1036">
            <a:extLst>
              <a:ext uri="{FF2B5EF4-FFF2-40B4-BE49-F238E27FC236}">
                <a16:creationId xmlns:a16="http://schemas.microsoft.com/office/drawing/2014/main" id="{9B6DFF4D-73FC-355E-BBD6-DA6A7A5E2F8E}"/>
              </a:ext>
            </a:extLst>
          </p:cNvPr>
          <p:cNvSpPr txBox="1"/>
          <p:nvPr/>
        </p:nvSpPr>
        <p:spPr>
          <a:xfrm>
            <a:off x="4128709" y="4847654"/>
            <a:ext cx="2089616"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沢渡氏による基調講演</a:t>
            </a:r>
          </a:p>
        </p:txBody>
      </p:sp>
      <p:sp>
        <p:nvSpPr>
          <p:cNvPr id="1038" name="テキスト ボックス 1037">
            <a:extLst>
              <a:ext uri="{FF2B5EF4-FFF2-40B4-BE49-F238E27FC236}">
                <a16:creationId xmlns:a16="http://schemas.microsoft.com/office/drawing/2014/main" id="{18C54B69-5165-80DC-7290-65D662F044FD}"/>
              </a:ext>
            </a:extLst>
          </p:cNvPr>
          <p:cNvSpPr txBox="1"/>
          <p:nvPr/>
        </p:nvSpPr>
        <p:spPr>
          <a:xfrm>
            <a:off x="4128709" y="6051280"/>
            <a:ext cx="3005951"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事例紹介</a:t>
            </a:r>
          </a:p>
        </p:txBody>
      </p:sp>
      <p:sp>
        <p:nvSpPr>
          <p:cNvPr id="1039" name="テキスト ボックス 1038">
            <a:extLst>
              <a:ext uri="{FF2B5EF4-FFF2-40B4-BE49-F238E27FC236}">
                <a16:creationId xmlns:a16="http://schemas.microsoft.com/office/drawing/2014/main" id="{4DFFF15C-2EB8-6678-9FC0-E5562DF3FD03}"/>
              </a:ext>
            </a:extLst>
          </p:cNvPr>
          <p:cNvSpPr txBox="1"/>
          <p:nvPr/>
        </p:nvSpPr>
        <p:spPr>
          <a:xfrm>
            <a:off x="3760510" y="6304703"/>
            <a:ext cx="3005951" cy="276999"/>
          </a:xfrm>
          <a:prstGeom prst="rect">
            <a:avLst/>
          </a:prstGeom>
          <a:noFill/>
        </p:spPr>
        <p:txBody>
          <a:bodyPr wrap="square" rtlCol="0">
            <a:spAutoFit/>
          </a:bodyPr>
          <a:lstStyle/>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静岡鉄道のまちづくりの最新事例</a:t>
            </a:r>
            <a:r>
              <a:rPr kumimoji="1" lang="en-US" altLang="ja-JP" sz="1200" dirty="0">
                <a:latin typeface="BIZ UDゴシック" panose="020B0400000000000000" pitchFamily="49" charset="-128"/>
                <a:ea typeface="BIZ UDゴシック" panose="020B0400000000000000" pitchFamily="49" charset="-128"/>
              </a:rPr>
              <a:t>』</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1040" name="テキスト ボックス 1039">
            <a:extLst>
              <a:ext uri="{FF2B5EF4-FFF2-40B4-BE49-F238E27FC236}">
                <a16:creationId xmlns:a16="http://schemas.microsoft.com/office/drawing/2014/main" id="{3A81B0A0-26DF-15E6-22AE-6E355814EDEF}"/>
              </a:ext>
            </a:extLst>
          </p:cNvPr>
          <p:cNvSpPr txBox="1"/>
          <p:nvPr/>
        </p:nvSpPr>
        <p:spPr>
          <a:xfrm>
            <a:off x="4128709" y="6867696"/>
            <a:ext cx="3005951"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まち歩き</a:t>
            </a:r>
          </a:p>
        </p:txBody>
      </p:sp>
      <p:sp>
        <p:nvSpPr>
          <p:cNvPr id="1041" name="テキスト ボックス 1040">
            <a:extLst>
              <a:ext uri="{FF2B5EF4-FFF2-40B4-BE49-F238E27FC236}">
                <a16:creationId xmlns:a16="http://schemas.microsoft.com/office/drawing/2014/main" id="{4D4501C3-F899-9102-7976-BCD3F641039B}"/>
              </a:ext>
            </a:extLst>
          </p:cNvPr>
          <p:cNvSpPr txBox="1"/>
          <p:nvPr/>
        </p:nvSpPr>
        <p:spPr>
          <a:xfrm>
            <a:off x="3848889" y="7127015"/>
            <a:ext cx="3005951" cy="276999"/>
          </a:xfrm>
          <a:prstGeom prst="rect">
            <a:avLst/>
          </a:prstGeom>
          <a:noFill/>
        </p:spPr>
        <p:txBody>
          <a:bodyPr wrap="square" rtlCol="0">
            <a:spAutoFit/>
          </a:bodyPr>
          <a:lstStyle/>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開発真っ最中の現場に触れよう！</a:t>
            </a:r>
            <a:r>
              <a:rPr kumimoji="1" lang="en-US" altLang="ja-JP" sz="1200" dirty="0">
                <a:latin typeface="BIZ UDゴシック" panose="020B0400000000000000" pitchFamily="49" charset="-128"/>
                <a:ea typeface="BIZ UDゴシック" panose="020B0400000000000000" pitchFamily="49" charset="-128"/>
              </a:rPr>
              <a:t>』</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1044" name="正方形/長方形 1043">
            <a:extLst>
              <a:ext uri="{FF2B5EF4-FFF2-40B4-BE49-F238E27FC236}">
                <a16:creationId xmlns:a16="http://schemas.microsoft.com/office/drawing/2014/main" id="{E5EA7504-4B91-0BF4-8ACF-CCD58AED724B}"/>
              </a:ext>
            </a:extLst>
          </p:cNvPr>
          <p:cNvSpPr/>
          <p:nvPr/>
        </p:nvSpPr>
        <p:spPr>
          <a:xfrm>
            <a:off x="3817883" y="4106873"/>
            <a:ext cx="2931668" cy="4396501"/>
          </a:xfrm>
          <a:prstGeom prst="rect">
            <a:avLst/>
          </a:prstGeom>
          <a:noFill/>
          <a:ln w="38100">
            <a:solidFill>
              <a:srgbClr val="537D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6" name="グループ化 1045">
            <a:extLst>
              <a:ext uri="{FF2B5EF4-FFF2-40B4-BE49-F238E27FC236}">
                <a16:creationId xmlns:a16="http://schemas.microsoft.com/office/drawing/2014/main" id="{219C98E6-E1A5-1112-D99D-1EABEA31160F}"/>
              </a:ext>
            </a:extLst>
          </p:cNvPr>
          <p:cNvGrpSpPr/>
          <p:nvPr/>
        </p:nvGrpSpPr>
        <p:grpSpPr>
          <a:xfrm>
            <a:off x="3740090" y="4205495"/>
            <a:ext cx="1353055" cy="315862"/>
            <a:chOff x="3711809" y="3677986"/>
            <a:chExt cx="1353055" cy="315862"/>
          </a:xfrm>
        </p:grpSpPr>
        <p:sp>
          <p:nvSpPr>
            <p:cNvPr id="31" name="二等辺三角形 30">
              <a:extLst>
                <a:ext uri="{FF2B5EF4-FFF2-40B4-BE49-F238E27FC236}">
                  <a16:creationId xmlns:a16="http://schemas.microsoft.com/office/drawing/2014/main" id="{89D2BBA4-4600-0930-9E57-C442E3696F85}"/>
                </a:ext>
              </a:extLst>
            </p:cNvPr>
            <p:cNvSpPr/>
            <p:nvPr/>
          </p:nvSpPr>
          <p:spPr>
            <a:xfrm>
              <a:off x="4866315" y="3812071"/>
              <a:ext cx="198549" cy="141862"/>
            </a:xfrm>
            <a:prstGeom prst="triangle">
              <a:avLst>
                <a:gd name="adj" fmla="val 0"/>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二等辺三角形 1033">
              <a:extLst>
                <a:ext uri="{FF2B5EF4-FFF2-40B4-BE49-F238E27FC236}">
                  <a16:creationId xmlns:a16="http://schemas.microsoft.com/office/drawing/2014/main" id="{4414610A-3856-6F63-573F-31AD3324BB86}"/>
                </a:ext>
              </a:extLst>
            </p:cNvPr>
            <p:cNvSpPr/>
            <p:nvPr/>
          </p:nvSpPr>
          <p:spPr>
            <a:xfrm flipV="1">
              <a:off x="4866315" y="3677986"/>
              <a:ext cx="198549" cy="134084"/>
            </a:xfrm>
            <a:prstGeom prst="triangle">
              <a:avLst>
                <a:gd name="adj" fmla="val 0"/>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部分円 1035">
              <a:extLst>
                <a:ext uri="{FF2B5EF4-FFF2-40B4-BE49-F238E27FC236}">
                  <a16:creationId xmlns:a16="http://schemas.microsoft.com/office/drawing/2014/main" id="{EC78B10B-E65C-6393-5659-63A80A87250D}"/>
                </a:ext>
              </a:extLst>
            </p:cNvPr>
            <p:cNvSpPr/>
            <p:nvPr/>
          </p:nvSpPr>
          <p:spPr>
            <a:xfrm>
              <a:off x="3711809" y="3913775"/>
              <a:ext cx="122984" cy="80073"/>
            </a:xfrm>
            <a:prstGeom prst="pie">
              <a:avLst>
                <a:gd name="adj1" fmla="val 5458600"/>
                <a:gd name="adj2" fmla="val 10813453"/>
              </a:avLst>
            </a:prstGeom>
            <a:solidFill>
              <a:srgbClr val="227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a:extLst>
                <a:ext uri="{FF2B5EF4-FFF2-40B4-BE49-F238E27FC236}">
                  <a16:creationId xmlns:a16="http://schemas.microsoft.com/office/drawing/2014/main" id="{D0931278-EA71-EC14-5A90-5140C620E31D}"/>
                </a:ext>
              </a:extLst>
            </p:cNvPr>
            <p:cNvSpPr/>
            <p:nvPr/>
          </p:nvSpPr>
          <p:spPr>
            <a:xfrm>
              <a:off x="3711809" y="3677987"/>
              <a:ext cx="1154506" cy="275946"/>
            </a:xfrm>
            <a:prstGeom prst="rect">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47" name="図 1046">
            <a:extLst>
              <a:ext uri="{FF2B5EF4-FFF2-40B4-BE49-F238E27FC236}">
                <a16:creationId xmlns:a16="http://schemas.microsoft.com/office/drawing/2014/main" id="{385920D9-61BC-725F-4264-CD1ABCCE5197}"/>
              </a:ext>
            </a:extLst>
          </p:cNvPr>
          <p:cNvPicPr>
            <a:picLocks noChangeAspect="1"/>
          </p:cNvPicPr>
          <p:nvPr/>
        </p:nvPicPr>
        <p:blipFill rotWithShape="1">
          <a:blip r:embed="rId2">
            <a:extLst>
              <a:ext uri="{28A0092B-C50C-407E-A947-70E740481C1C}">
                <a14:useLocalDpi xmlns:a14="http://schemas.microsoft.com/office/drawing/2010/main" val="0"/>
              </a:ext>
            </a:extLst>
          </a:blip>
          <a:srcRect t="2400" b="73181"/>
          <a:stretch/>
        </p:blipFill>
        <p:spPr>
          <a:xfrm>
            <a:off x="-8193" y="-32113"/>
            <a:ext cx="6888936" cy="2379340"/>
          </a:xfrm>
          <a:prstGeom prst="rect">
            <a:avLst/>
          </a:prstGeom>
        </p:spPr>
      </p:pic>
      <p:sp>
        <p:nvSpPr>
          <p:cNvPr id="1048" name="正方形/長方形 1047">
            <a:extLst>
              <a:ext uri="{FF2B5EF4-FFF2-40B4-BE49-F238E27FC236}">
                <a16:creationId xmlns:a16="http://schemas.microsoft.com/office/drawing/2014/main" id="{B1F94003-CCAF-812A-7F1D-9159B382D5CA}"/>
              </a:ext>
            </a:extLst>
          </p:cNvPr>
          <p:cNvSpPr/>
          <p:nvPr/>
        </p:nvSpPr>
        <p:spPr>
          <a:xfrm>
            <a:off x="-10410" y="-40800"/>
            <a:ext cx="6887376" cy="2388027"/>
          </a:xfrm>
          <a:prstGeom prst="rect">
            <a:avLst/>
          </a:prstGeom>
          <a:solidFill>
            <a:srgbClr val="FFF2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9" name="テキスト ボックス 1048">
            <a:extLst>
              <a:ext uri="{FF2B5EF4-FFF2-40B4-BE49-F238E27FC236}">
                <a16:creationId xmlns:a16="http://schemas.microsoft.com/office/drawing/2014/main" id="{475676B8-237E-16F5-D808-084C4899557E}"/>
              </a:ext>
            </a:extLst>
          </p:cNvPr>
          <p:cNvSpPr txBox="1"/>
          <p:nvPr/>
        </p:nvSpPr>
        <p:spPr>
          <a:xfrm>
            <a:off x="-7179" y="145591"/>
            <a:ext cx="3005951" cy="400110"/>
          </a:xfrm>
          <a:prstGeom prst="rect">
            <a:avLst/>
          </a:prstGeom>
          <a:solidFill>
            <a:srgbClr val="FFC000"/>
          </a:solidFill>
        </p:spPr>
        <p:txBody>
          <a:bodyPr wrap="none" rtlCol="0">
            <a:spAutoFit/>
          </a:bodyPr>
          <a:lstStyle/>
          <a:p>
            <a:r>
              <a:rPr kumimoji="1" lang="ja-JP" altLang="en-US" sz="2000" b="1" dirty="0">
                <a:solidFill>
                  <a:schemeClr val="bg1"/>
                </a:solidFill>
                <a:effectLst>
                  <a:outerShdw blurRad="38100" dist="38100" dir="2700000" algn="tl">
                    <a:srgbClr val="000000">
                      <a:alpha val="43137"/>
                    </a:srgbClr>
                  </a:outerShdw>
                </a:effectLst>
              </a:rPr>
              <a:t>静鉄のまちづくり勉強会</a:t>
            </a:r>
          </a:p>
        </p:txBody>
      </p:sp>
      <p:sp>
        <p:nvSpPr>
          <p:cNvPr id="1050" name="正方形/長方形 1049">
            <a:extLst>
              <a:ext uri="{FF2B5EF4-FFF2-40B4-BE49-F238E27FC236}">
                <a16:creationId xmlns:a16="http://schemas.microsoft.com/office/drawing/2014/main" id="{CB15E9DF-FB3E-5ADB-1250-F2A61EC2199D}"/>
              </a:ext>
            </a:extLst>
          </p:cNvPr>
          <p:cNvSpPr/>
          <p:nvPr/>
        </p:nvSpPr>
        <p:spPr>
          <a:xfrm>
            <a:off x="4433911" y="549613"/>
            <a:ext cx="2443054" cy="1461152"/>
          </a:xfrm>
          <a:prstGeom prst="rect">
            <a:avLst/>
          </a:prstGeom>
          <a:solidFill>
            <a:srgbClr val="FFC000">
              <a:alpha val="7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1" name="テキスト ボックス 1050">
            <a:extLst>
              <a:ext uri="{FF2B5EF4-FFF2-40B4-BE49-F238E27FC236}">
                <a16:creationId xmlns:a16="http://schemas.microsoft.com/office/drawing/2014/main" id="{57E46852-9BF9-F84D-9B5D-77B5E8CC9D60}"/>
              </a:ext>
            </a:extLst>
          </p:cNvPr>
          <p:cNvSpPr txBox="1"/>
          <p:nvPr/>
        </p:nvSpPr>
        <p:spPr>
          <a:xfrm>
            <a:off x="4579281" y="486620"/>
            <a:ext cx="2152314" cy="1538883"/>
          </a:xfrm>
          <a:prstGeom prst="rect">
            <a:avLst/>
          </a:prstGeom>
          <a:noFill/>
          <a:ln>
            <a:noFill/>
          </a:ln>
        </p:spPr>
        <p:txBody>
          <a:bodyPr wrap="square" rtlCol="0">
            <a:spAutoFit/>
          </a:bodyPr>
          <a:lstStyle/>
          <a:p>
            <a:pPr algn="dist"/>
            <a:r>
              <a:rPr kumimoji="1" lang="en-US" altLang="ja-JP" sz="3200" b="1" dirty="0">
                <a:solidFill>
                  <a:schemeClr val="bg1"/>
                </a:solidFill>
                <a:effectLst>
                  <a:outerShdw blurRad="50800" dist="114300" dir="2700000" algn="tl" rotWithShape="0">
                    <a:srgbClr val="4774B1">
                      <a:alpha val="94000"/>
                    </a:srgbClr>
                  </a:outerShdw>
                </a:effectLst>
                <a:latin typeface="Segoe UI Black" panose="020B0A02040204020203" pitchFamily="34" charset="0"/>
                <a:ea typeface="Segoe UI Black" panose="020B0A02040204020203" pitchFamily="34" charset="0"/>
              </a:rPr>
              <a:t>12.1.Fri</a:t>
            </a:r>
          </a:p>
          <a:p>
            <a:pPr algn="dist"/>
            <a:r>
              <a:rPr kumimoji="1" lang="ja-JP" altLang="en-US" sz="2000" b="1" dirty="0">
                <a:solidFill>
                  <a:schemeClr val="bg1"/>
                </a:solidFill>
                <a:effectLst>
                  <a:outerShdw blurRad="50800" dist="114300" dir="2700000" algn="tl" rotWithShape="0">
                    <a:srgbClr val="4774B1">
                      <a:alpha val="94000"/>
                    </a:srgbClr>
                  </a:outerShdw>
                </a:effectLst>
                <a:latin typeface="Segoe UI Black" panose="020B0A02040204020203" pitchFamily="34" charset="0"/>
              </a:rPr>
              <a:t>①</a:t>
            </a:r>
            <a:r>
              <a:rPr kumimoji="1" lang="en-US" altLang="ja-JP" sz="2000" b="1" dirty="0">
                <a:solidFill>
                  <a:schemeClr val="bg1"/>
                </a:solidFill>
                <a:effectLst>
                  <a:outerShdw blurRad="50800" dist="114300" dir="2700000" algn="tl" rotWithShape="0">
                    <a:srgbClr val="4774B1">
                      <a:alpha val="94000"/>
                    </a:srgbClr>
                  </a:outerShdw>
                </a:effectLst>
                <a:latin typeface="+mn-ea"/>
              </a:rPr>
              <a:t>13:30</a:t>
            </a:r>
            <a:r>
              <a:rPr kumimoji="1" lang="ja-JP" altLang="en-US" sz="2000" b="1" dirty="0">
                <a:solidFill>
                  <a:schemeClr val="bg1"/>
                </a:solidFill>
                <a:effectLst>
                  <a:outerShdw blurRad="50800" dist="114300" dir="2700000" algn="tl" rotWithShape="0">
                    <a:srgbClr val="4774B1">
                      <a:alpha val="94000"/>
                    </a:srgbClr>
                  </a:outerShdw>
                </a:effectLst>
                <a:latin typeface="+mn-ea"/>
              </a:rPr>
              <a:t>～</a:t>
            </a:r>
            <a:r>
              <a:rPr kumimoji="1" lang="en-US" altLang="ja-JP" sz="2000" b="1" dirty="0">
                <a:solidFill>
                  <a:schemeClr val="bg1"/>
                </a:solidFill>
                <a:effectLst>
                  <a:outerShdw blurRad="50800" dist="114300" dir="2700000" algn="tl" rotWithShape="0">
                    <a:srgbClr val="4774B1">
                      <a:alpha val="94000"/>
                    </a:srgbClr>
                  </a:outerShdw>
                </a:effectLst>
                <a:latin typeface="+mn-ea"/>
              </a:rPr>
              <a:t>15:20</a:t>
            </a:r>
          </a:p>
          <a:p>
            <a:pPr algn="dist"/>
            <a:r>
              <a:rPr kumimoji="1" lang="ja-JP" altLang="en-US" sz="2000" b="1" dirty="0">
                <a:solidFill>
                  <a:schemeClr val="bg1"/>
                </a:solidFill>
                <a:effectLst>
                  <a:outerShdw blurRad="50800" dist="114300" dir="2700000" algn="tl" rotWithShape="0">
                    <a:srgbClr val="4774B1">
                      <a:alpha val="94000"/>
                    </a:srgbClr>
                  </a:outerShdw>
                </a:effectLst>
                <a:latin typeface="+mn-ea"/>
              </a:rPr>
              <a:t>②</a:t>
            </a:r>
            <a:r>
              <a:rPr kumimoji="1" lang="en-US" altLang="ja-JP" sz="2000" b="1" dirty="0">
                <a:solidFill>
                  <a:schemeClr val="bg1"/>
                </a:solidFill>
                <a:effectLst>
                  <a:outerShdw blurRad="50800" dist="114300" dir="2700000" algn="tl" rotWithShape="0">
                    <a:srgbClr val="4774B1">
                      <a:alpha val="94000"/>
                    </a:srgbClr>
                  </a:outerShdw>
                </a:effectLst>
                <a:latin typeface="+mn-ea"/>
              </a:rPr>
              <a:t>15:30</a:t>
            </a:r>
            <a:r>
              <a:rPr kumimoji="1" lang="ja-JP" altLang="en-US" sz="2000" b="1" dirty="0">
                <a:solidFill>
                  <a:schemeClr val="bg1"/>
                </a:solidFill>
                <a:effectLst>
                  <a:outerShdw blurRad="50800" dist="114300" dir="2700000" algn="tl" rotWithShape="0">
                    <a:srgbClr val="4774B1">
                      <a:alpha val="94000"/>
                    </a:srgbClr>
                  </a:outerShdw>
                </a:effectLst>
                <a:latin typeface="+mn-ea"/>
              </a:rPr>
              <a:t>～</a:t>
            </a:r>
            <a:r>
              <a:rPr kumimoji="1" lang="en-US" altLang="ja-JP" sz="2000" b="1" dirty="0">
                <a:solidFill>
                  <a:schemeClr val="bg1"/>
                </a:solidFill>
                <a:effectLst>
                  <a:outerShdw blurRad="50800" dist="114300" dir="2700000" algn="tl" rotWithShape="0">
                    <a:srgbClr val="4774B1">
                      <a:alpha val="94000"/>
                    </a:srgbClr>
                  </a:outerShdw>
                </a:effectLst>
                <a:latin typeface="+mn-ea"/>
              </a:rPr>
              <a:t>16:30</a:t>
            </a:r>
          </a:p>
          <a:p>
            <a:pPr algn="ctr"/>
            <a:r>
              <a:rPr kumimoji="1" lang="en-US" altLang="ja-JP" sz="1100" b="1" dirty="0">
                <a:latin typeface="+mn-ea"/>
              </a:rPr>
              <a:t>2</a:t>
            </a:r>
            <a:r>
              <a:rPr kumimoji="1" lang="ja-JP" altLang="en-US" sz="1100" b="1" dirty="0">
                <a:latin typeface="+mn-ea"/>
              </a:rPr>
              <a:t>部制で行います！</a:t>
            </a:r>
            <a:endParaRPr kumimoji="1" lang="en-US" altLang="ja-JP" sz="1100" b="1" dirty="0">
              <a:latin typeface="+mn-ea"/>
            </a:endParaRPr>
          </a:p>
          <a:p>
            <a:pPr algn="dist"/>
            <a:r>
              <a:rPr kumimoji="1" lang="ja-JP" altLang="en-US" sz="1100" b="1" dirty="0">
                <a:latin typeface="+mn-ea"/>
              </a:rPr>
              <a:t>どちらかだけでも大歓迎です</a:t>
            </a:r>
          </a:p>
        </p:txBody>
      </p:sp>
      <p:sp>
        <p:nvSpPr>
          <p:cNvPr id="1052" name="テキスト ボックス 1051">
            <a:extLst>
              <a:ext uri="{FF2B5EF4-FFF2-40B4-BE49-F238E27FC236}">
                <a16:creationId xmlns:a16="http://schemas.microsoft.com/office/drawing/2014/main" id="{9AD603CF-EAF9-49DF-EF26-7692300CAD06}"/>
              </a:ext>
            </a:extLst>
          </p:cNvPr>
          <p:cNvSpPr txBox="1"/>
          <p:nvPr/>
        </p:nvSpPr>
        <p:spPr>
          <a:xfrm>
            <a:off x="687478" y="4518822"/>
            <a:ext cx="3005951" cy="1246495"/>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会場：静鉄のコワーキングスペース</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シェアオフィス</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=ODEN</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（静岡市葵区鷹匠</a:t>
            </a:r>
            <a:r>
              <a:rPr kumimoji="1" lang="en-US" altLang="ja-JP" sz="1000" dirty="0">
                <a:latin typeface="BIZ UDPゴシック" panose="020B0400000000000000" pitchFamily="50" charset="-128"/>
                <a:ea typeface="BIZ UDPゴシック" panose="020B0400000000000000" pitchFamily="50" charset="-128"/>
              </a:rPr>
              <a:t>2</a:t>
            </a:r>
            <a:r>
              <a:rPr kumimoji="1" lang="ja-JP" altLang="en-US" sz="1000" dirty="0">
                <a:latin typeface="BIZ UDPゴシック" panose="020B0400000000000000" pitchFamily="50" charset="-128"/>
                <a:ea typeface="BIZ UDPゴシック" panose="020B0400000000000000" pitchFamily="50" charset="-128"/>
              </a:rPr>
              <a:t>丁目</a:t>
            </a:r>
            <a:r>
              <a:rPr kumimoji="1" lang="en-US" altLang="ja-JP" sz="1000" dirty="0">
                <a:latin typeface="BIZ UDPゴシック" panose="020B0400000000000000" pitchFamily="50" charset="-128"/>
                <a:ea typeface="BIZ UDPゴシック" panose="020B0400000000000000" pitchFamily="50" charset="-128"/>
              </a:rPr>
              <a:t>8-10</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定員：</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名</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対象：静岡に拠点（支店含む）がある企業の</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人事担当者、従業員、内定者</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参加費：無料</a:t>
            </a:r>
            <a:endParaRPr kumimoji="1" lang="en-US" altLang="ja-JP" sz="1000" dirty="0">
              <a:latin typeface="BIZ UDPゴシック" panose="020B0400000000000000" pitchFamily="50" charset="-128"/>
              <a:ea typeface="BIZ UDPゴシック" panose="020B0400000000000000" pitchFamily="50" charset="-128"/>
            </a:endParaRPr>
          </a:p>
          <a:p>
            <a:endParaRPr kumimoji="1" lang="en-US" altLang="ja-JP" sz="5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＜申込：</a:t>
            </a:r>
            <a:r>
              <a:rPr kumimoji="1" lang="en-US" altLang="ja-JP" sz="1000" dirty="0" err="1">
                <a:latin typeface="BIZ UDPゴシック" panose="020B0400000000000000" pitchFamily="50" charset="-128"/>
                <a:ea typeface="BIZ UDPゴシック" panose="020B0400000000000000" pitchFamily="50" charset="-128"/>
              </a:rPr>
              <a:t>Peatix</a:t>
            </a:r>
            <a:r>
              <a:rPr kumimoji="1" lang="ja-JP" altLang="en-US" sz="1000" dirty="0">
                <a:latin typeface="BIZ UDPゴシック" panose="020B0400000000000000" pitchFamily="50" charset="-128"/>
                <a:ea typeface="BIZ UDPゴシック" panose="020B0400000000000000" pitchFamily="50" charset="-128"/>
              </a:rPr>
              <a:t>＞</a:t>
            </a:r>
          </a:p>
        </p:txBody>
      </p:sp>
      <p:sp>
        <p:nvSpPr>
          <p:cNvPr id="1053" name="正方形/長方形 1052">
            <a:extLst>
              <a:ext uri="{FF2B5EF4-FFF2-40B4-BE49-F238E27FC236}">
                <a16:creationId xmlns:a16="http://schemas.microsoft.com/office/drawing/2014/main" id="{3D27B7EC-F4A5-E3FA-C56D-9D4D5106D685}"/>
              </a:ext>
            </a:extLst>
          </p:cNvPr>
          <p:cNvSpPr/>
          <p:nvPr/>
        </p:nvSpPr>
        <p:spPr>
          <a:xfrm>
            <a:off x="613375" y="4106453"/>
            <a:ext cx="2995714" cy="2009694"/>
          </a:xfrm>
          <a:prstGeom prst="rect">
            <a:avLst/>
          </a:prstGeom>
          <a:noFill/>
          <a:ln w="38100">
            <a:solidFill>
              <a:srgbClr val="537D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4" name="グループ化 1053">
            <a:extLst>
              <a:ext uri="{FF2B5EF4-FFF2-40B4-BE49-F238E27FC236}">
                <a16:creationId xmlns:a16="http://schemas.microsoft.com/office/drawing/2014/main" id="{C01BBB9C-F1E6-816C-CCB6-8A0D9B5B8A33}"/>
              </a:ext>
            </a:extLst>
          </p:cNvPr>
          <p:cNvGrpSpPr/>
          <p:nvPr/>
        </p:nvGrpSpPr>
        <p:grpSpPr>
          <a:xfrm>
            <a:off x="532987" y="4207341"/>
            <a:ext cx="1353055" cy="315862"/>
            <a:chOff x="3711809" y="3677986"/>
            <a:chExt cx="1353055" cy="315862"/>
          </a:xfrm>
        </p:grpSpPr>
        <p:sp>
          <p:nvSpPr>
            <p:cNvPr id="1055" name="二等辺三角形 1054">
              <a:extLst>
                <a:ext uri="{FF2B5EF4-FFF2-40B4-BE49-F238E27FC236}">
                  <a16:creationId xmlns:a16="http://schemas.microsoft.com/office/drawing/2014/main" id="{29E9B5B8-9C0B-F8C7-D571-1A7E1CA40C20}"/>
                </a:ext>
              </a:extLst>
            </p:cNvPr>
            <p:cNvSpPr/>
            <p:nvPr/>
          </p:nvSpPr>
          <p:spPr>
            <a:xfrm>
              <a:off x="4866315" y="3812071"/>
              <a:ext cx="198549" cy="141862"/>
            </a:xfrm>
            <a:prstGeom prst="triangle">
              <a:avLst>
                <a:gd name="adj" fmla="val 0"/>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二等辺三角形 1055">
              <a:extLst>
                <a:ext uri="{FF2B5EF4-FFF2-40B4-BE49-F238E27FC236}">
                  <a16:creationId xmlns:a16="http://schemas.microsoft.com/office/drawing/2014/main" id="{E25C57E2-15C8-FB27-2105-315CD14FE2CB}"/>
                </a:ext>
              </a:extLst>
            </p:cNvPr>
            <p:cNvSpPr/>
            <p:nvPr/>
          </p:nvSpPr>
          <p:spPr>
            <a:xfrm flipV="1">
              <a:off x="4866315" y="3677986"/>
              <a:ext cx="198549" cy="134084"/>
            </a:xfrm>
            <a:prstGeom prst="triangle">
              <a:avLst>
                <a:gd name="adj" fmla="val 0"/>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部分円 1056">
              <a:extLst>
                <a:ext uri="{FF2B5EF4-FFF2-40B4-BE49-F238E27FC236}">
                  <a16:creationId xmlns:a16="http://schemas.microsoft.com/office/drawing/2014/main" id="{2F86157B-459E-E440-DCD5-284F7000FB3B}"/>
                </a:ext>
              </a:extLst>
            </p:cNvPr>
            <p:cNvSpPr/>
            <p:nvPr/>
          </p:nvSpPr>
          <p:spPr>
            <a:xfrm>
              <a:off x="3711809" y="3913775"/>
              <a:ext cx="122984" cy="80073"/>
            </a:xfrm>
            <a:prstGeom prst="pie">
              <a:avLst>
                <a:gd name="adj1" fmla="val 5458600"/>
                <a:gd name="adj2" fmla="val 10813453"/>
              </a:avLst>
            </a:prstGeom>
            <a:solidFill>
              <a:srgbClr val="227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8" name="正方形/長方形 1057">
              <a:extLst>
                <a:ext uri="{FF2B5EF4-FFF2-40B4-BE49-F238E27FC236}">
                  <a16:creationId xmlns:a16="http://schemas.microsoft.com/office/drawing/2014/main" id="{959DADC4-7395-07C7-185E-B566F04BD46D}"/>
                </a:ext>
              </a:extLst>
            </p:cNvPr>
            <p:cNvSpPr/>
            <p:nvPr/>
          </p:nvSpPr>
          <p:spPr>
            <a:xfrm>
              <a:off x="3711809" y="3677987"/>
              <a:ext cx="1154506" cy="275946"/>
            </a:xfrm>
            <a:prstGeom prst="rect">
              <a:avLst/>
            </a:prstGeom>
            <a:solidFill>
              <a:srgbClr val="91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1" name="グループ化 1060">
            <a:extLst>
              <a:ext uri="{FF2B5EF4-FFF2-40B4-BE49-F238E27FC236}">
                <a16:creationId xmlns:a16="http://schemas.microsoft.com/office/drawing/2014/main" id="{C9567DF6-EFF8-A4C3-49C8-21EFBED5FCC6}"/>
              </a:ext>
            </a:extLst>
          </p:cNvPr>
          <p:cNvGrpSpPr/>
          <p:nvPr/>
        </p:nvGrpSpPr>
        <p:grpSpPr>
          <a:xfrm>
            <a:off x="282946" y="2402253"/>
            <a:ext cx="6292107" cy="338554"/>
            <a:chOff x="178674" y="2400556"/>
            <a:chExt cx="6292107" cy="338554"/>
          </a:xfrm>
        </p:grpSpPr>
        <p:sp>
          <p:nvSpPr>
            <p:cNvPr id="1059" name="テキスト ボックス 1058">
              <a:extLst>
                <a:ext uri="{FF2B5EF4-FFF2-40B4-BE49-F238E27FC236}">
                  <a16:creationId xmlns:a16="http://schemas.microsoft.com/office/drawing/2014/main" id="{DAAD9425-3EC8-A2B3-D816-3E5757258AB7}"/>
                </a:ext>
              </a:extLst>
            </p:cNvPr>
            <p:cNvSpPr txBox="1"/>
            <p:nvPr/>
          </p:nvSpPr>
          <p:spPr>
            <a:xfrm>
              <a:off x="178674" y="2400556"/>
              <a:ext cx="6292107" cy="338554"/>
            </a:xfrm>
            <a:prstGeom prst="rect">
              <a:avLst/>
            </a:prstGeom>
            <a:noFill/>
          </p:spPr>
          <p:txBody>
            <a:bodyPr wrap="none" rtlCol="0">
              <a:spAutoFit/>
            </a:bodyPr>
            <a:lstStyle/>
            <a:p>
              <a:r>
                <a:rPr kumimoji="1" lang="ja-JP" altLang="en-US" sz="1600" b="1" dirty="0">
                  <a:latin typeface="BIZ UDPゴシック" panose="020B0400000000000000" pitchFamily="50" charset="-128"/>
                  <a:ea typeface="BIZ UDPゴシック" panose="020B0400000000000000" pitchFamily="50" charset="-128"/>
                </a:rPr>
                <a:t>越境で始める！静岡でイノベーションを起こす人材開発とまちづくり</a:t>
              </a:r>
            </a:p>
          </p:txBody>
        </p:sp>
        <p:cxnSp>
          <p:nvCxnSpPr>
            <p:cNvPr id="1060" name="直線コネクタ 1059">
              <a:extLst>
                <a:ext uri="{FF2B5EF4-FFF2-40B4-BE49-F238E27FC236}">
                  <a16:creationId xmlns:a16="http://schemas.microsoft.com/office/drawing/2014/main" id="{145C628B-53CD-DEC4-8540-5166873E899D}"/>
                </a:ext>
              </a:extLst>
            </p:cNvPr>
            <p:cNvCxnSpPr/>
            <p:nvPr/>
          </p:nvCxnSpPr>
          <p:spPr>
            <a:xfrm>
              <a:off x="178674" y="2715046"/>
              <a:ext cx="6196837" cy="0"/>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grpSp>
      <p:sp>
        <p:nvSpPr>
          <p:cNvPr id="1062" name="テキスト ボックス 1061">
            <a:extLst>
              <a:ext uri="{FF2B5EF4-FFF2-40B4-BE49-F238E27FC236}">
                <a16:creationId xmlns:a16="http://schemas.microsoft.com/office/drawing/2014/main" id="{C8DD14C2-4EB6-E511-C968-281E95122D4F}"/>
              </a:ext>
            </a:extLst>
          </p:cNvPr>
          <p:cNvSpPr txBox="1"/>
          <p:nvPr/>
        </p:nvSpPr>
        <p:spPr>
          <a:xfrm>
            <a:off x="636832" y="4194440"/>
            <a:ext cx="543785" cy="276999"/>
          </a:xfrm>
          <a:prstGeom prst="rect">
            <a:avLst/>
          </a:prstGeom>
          <a:noFill/>
        </p:spPr>
        <p:txBody>
          <a:bodyPr wrap="square" rtlCol="0">
            <a:spAutoFit/>
          </a:bodyPr>
          <a:lstStyle/>
          <a:p>
            <a:pPr algn="dist"/>
            <a:r>
              <a:rPr kumimoji="1" lang="ja-JP" altLang="en-US" sz="1200" dirty="0">
                <a:latin typeface="BIZ UDPゴシック" panose="020B0400000000000000" pitchFamily="50" charset="-128"/>
                <a:ea typeface="BIZ UDPゴシック" panose="020B0400000000000000" pitchFamily="50" charset="-128"/>
              </a:rPr>
              <a:t>概要</a:t>
            </a:r>
          </a:p>
        </p:txBody>
      </p:sp>
      <p:sp>
        <p:nvSpPr>
          <p:cNvPr id="1063" name="テキスト ボックス 1062">
            <a:extLst>
              <a:ext uri="{FF2B5EF4-FFF2-40B4-BE49-F238E27FC236}">
                <a16:creationId xmlns:a16="http://schemas.microsoft.com/office/drawing/2014/main" id="{E90B0BEF-6E71-3341-E4F9-99E9061DDA2B}"/>
              </a:ext>
            </a:extLst>
          </p:cNvPr>
          <p:cNvSpPr txBox="1"/>
          <p:nvPr/>
        </p:nvSpPr>
        <p:spPr>
          <a:xfrm>
            <a:off x="3822123" y="4194630"/>
            <a:ext cx="1092583" cy="276999"/>
          </a:xfrm>
          <a:prstGeom prst="rect">
            <a:avLst/>
          </a:prstGeom>
          <a:noFill/>
        </p:spPr>
        <p:txBody>
          <a:bodyPr wrap="square" rtlCol="0">
            <a:spAutoFit/>
          </a:bodyPr>
          <a:lstStyle/>
          <a:p>
            <a:pPr algn="dist"/>
            <a:r>
              <a:rPr kumimoji="1" lang="ja-JP" altLang="en-US" sz="1200" dirty="0">
                <a:latin typeface="BIZ UDPゴシック" panose="020B0400000000000000" pitchFamily="50" charset="-128"/>
                <a:ea typeface="BIZ UDPゴシック" panose="020B0400000000000000" pitchFamily="50" charset="-128"/>
              </a:rPr>
              <a:t>スケジュール</a:t>
            </a:r>
          </a:p>
        </p:txBody>
      </p:sp>
      <p:sp>
        <p:nvSpPr>
          <p:cNvPr id="1064" name="テキスト ボックス 1063">
            <a:extLst>
              <a:ext uri="{FF2B5EF4-FFF2-40B4-BE49-F238E27FC236}">
                <a16:creationId xmlns:a16="http://schemas.microsoft.com/office/drawing/2014/main" id="{C4473AD7-BDFA-8C32-84DB-424BA6AA90BB}"/>
              </a:ext>
            </a:extLst>
          </p:cNvPr>
          <p:cNvSpPr txBox="1"/>
          <p:nvPr/>
        </p:nvSpPr>
        <p:spPr>
          <a:xfrm>
            <a:off x="3852234" y="4571151"/>
            <a:ext cx="649344" cy="261610"/>
          </a:xfrm>
          <a:prstGeom prst="rect">
            <a:avLst/>
          </a:prstGeom>
          <a:noFill/>
        </p:spPr>
        <p:txBody>
          <a:bodyPr wrap="square" rtlCol="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第１部</a:t>
            </a:r>
          </a:p>
        </p:txBody>
      </p:sp>
      <p:sp>
        <p:nvSpPr>
          <p:cNvPr id="13" name="正方形/長方形 12">
            <a:extLst>
              <a:ext uri="{FF2B5EF4-FFF2-40B4-BE49-F238E27FC236}">
                <a16:creationId xmlns:a16="http://schemas.microsoft.com/office/drawing/2014/main" id="{8969BBD4-C4B2-E010-4391-9EB1B9FB109D}"/>
              </a:ext>
            </a:extLst>
          </p:cNvPr>
          <p:cNvSpPr/>
          <p:nvPr/>
        </p:nvSpPr>
        <p:spPr>
          <a:xfrm>
            <a:off x="3882820" y="6639355"/>
            <a:ext cx="576445" cy="200678"/>
          </a:xfrm>
          <a:prstGeom prst="rect">
            <a:avLst/>
          </a:prstGeom>
          <a:solidFill>
            <a:srgbClr val="EE84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3CEECA6-3B39-0D2F-0630-AC1267DA086F}"/>
              </a:ext>
            </a:extLst>
          </p:cNvPr>
          <p:cNvSpPr txBox="1"/>
          <p:nvPr/>
        </p:nvSpPr>
        <p:spPr>
          <a:xfrm>
            <a:off x="3863074" y="6597265"/>
            <a:ext cx="649344" cy="261610"/>
          </a:xfrm>
          <a:prstGeom prst="rect">
            <a:avLst/>
          </a:prstGeom>
          <a:noFill/>
        </p:spPr>
        <p:txBody>
          <a:bodyPr wrap="square" rtlCol="0">
            <a:spAutoFit/>
          </a:bodyPr>
          <a:lstStyle/>
          <a:p>
            <a:r>
              <a:rPr kumimoji="1" lang="ja-JP" altLang="en-US" sz="1100" b="1" dirty="0">
                <a:solidFill>
                  <a:schemeClr val="bg1"/>
                </a:solidFill>
                <a:latin typeface="BIZ UDゴシック" panose="020B0400000000000000" pitchFamily="49" charset="-128"/>
                <a:ea typeface="BIZ UDゴシック" panose="020B0400000000000000" pitchFamily="49" charset="-128"/>
              </a:rPr>
              <a:t>第２部</a:t>
            </a:r>
          </a:p>
        </p:txBody>
      </p:sp>
      <p:pic>
        <p:nvPicPr>
          <p:cNvPr id="25" name="図 24">
            <a:extLst>
              <a:ext uri="{FF2B5EF4-FFF2-40B4-BE49-F238E27FC236}">
                <a16:creationId xmlns:a16="http://schemas.microsoft.com/office/drawing/2014/main" id="{E4CF4C2B-766E-4FC6-234C-2F982D9E76F2}"/>
              </a:ext>
            </a:extLst>
          </p:cNvPr>
          <p:cNvPicPr>
            <a:picLocks noChangeAspect="1"/>
          </p:cNvPicPr>
          <p:nvPr/>
        </p:nvPicPr>
        <p:blipFill>
          <a:blip r:embed="rId6"/>
          <a:stretch>
            <a:fillRect/>
          </a:stretch>
        </p:blipFill>
        <p:spPr>
          <a:xfrm>
            <a:off x="2861118" y="5256238"/>
            <a:ext cx="572177" cy="570679"/>
          </a:xfrm>
          <a:prstGeom prst="rect">
            <a:avLst/>
          </a:prstGeom>
        </p:spPr>
      </p:pic>
      <p:sp>
        <p:nvSpPr>
          <p:cNvPr id="1027" name="テキスト ボックス 1026">
            <a:extLst>
              <a:ext uri="{FF2B5EF4-FFF2-40B4-BE49-F238E27FC236}">
                <a16:creationId xmlns:a16="http://schemas.microsoft.com/office/drawing/2014/main" id="{77653E38-5776-0EB0-E9E5-63EEF7D366E5}"/>
              </a:ext>
            </a:extLst>
          </p:cNvPr>
          <p:cNvSpPr txBox="1"/>
          <p:nvPr/>
        </p:nvSpPr>
        <p:spPr>
          <a:xfrm>
            <a:off x="4424139" y="4578210"/>
            <a:ext cx="2089616" cy="261610"/>
          </a:xfrm>
          <a:prstGeom prst="rect">
            <a:avLst/>
          </a:prstGeom>
          <a:noFill/>
        </p:spPr>
        <p:txBody>
          <a:bodyPr wrap="square" rtlCol="0">
            <a:spAutoFit/>
          </a:bodyPr>
          <a:lstStyle/>
          <a:p>
            <a:r>
              <a:rPr kumimoji="1" lang="en-US" altLang="ja-JP" sz="1100" b="1" u="sng" dirty="0">
                <a:latin typeface="BIZ UDゴシック" panose="020B0400000000000000" pitchFamily="49" charset="-128"/>
                <a:ea typeface="BIZ UDゴシック" panose="020B0400000000000000" pitchFamily="49" charset="-128"/>
              </a:rPr>
              <a:t>13</a:t>
            </a:r>
            <a:r>
              <a:rPr kumimoji="1" lang="ja-JP" altLang="en-US" sz="1100" b="1" u="sng" dirty="0">
                <a:latin typeface="BIZ UDゴシック" panose="020B0400000000000000" pitchFamily="49" charset="-128"/>
                <a:ea typeface="BIZ UDゴシック" panose="020B0400000000000000" pitchFamily="49" charset="-128"/>
              </a:rPr>
              <a:t>：</a:t>
            </a:r>
            <a:r>
              <a:rPr kumimoji="1" lang="en-US" altLang="ja-JP" sz="1100" b="1" u="sng" dirty="0">
                <a:latin typeface="BIZ UDゴシック" panose="020B0400000000000000" pitchFamily="49" charset="-128"/>
                <a:ea typeface="BIZ UDゴシック" panose="020B0400000000000000" pitchFamily="49" charset="-128"/>
              </a:rPr>
              <a:t>30</a:t>
            </a:r>
            <a:r>
              <a:rPr kumimoji="1" lang="ja-JP" altLang="en-US" sz="1100" b="1" u="sng" dirty="0">
                <a:latin typeface="BIZ UDゴシック" panose="020B0400000000000000" pitchFamily="49" charset="-128"/>
                <a:ea typeface="BIZ UDゴシック" panose="020B0400000000000000" pitchFamily="49" charset="-128"/>
              </a:rPr>
              <a:t>～</a:t>
            </a:r>
            <a:r>
              <a:rPr kumimoji="1" lang="en-US" altLang="ja-JP" sz="1100" b="1" u="sng" dirty="0">
                <a:latin typeface="BIZ UDゴシック" panose="020B0400000000000000" pitchFamily="49" charset="-128"/>
                <a:ea typeface="BIZ UDゴシック" panose="020B0400000000000000" pitchFamily="49" charset="-128"/>
              </a:rPr>
              <a:t>15:20</a:t>
            </a:r>
            <a:endParaRPr kumimoji="1" lang="ja-JP" altLang="en-US" sz="1100" b="1" u="sng" dirty="0">
              <a:latin typeface="BIZ UDゴシック" panose="020B0400000000000000" pitchFamily="49" charset="-128"/>
              <a:ea typeface="BIZ UDゴシック" panose="020B0400000000000000" pitchFamily="49" charset="-128"/>
            </a:endParaRPr>
          </a:p>
        </p:txBody>
      </p:sp>
      <p:sp>
        <p:nvSpPr>
          <p:cNvPr id="1028" name="テキスト ボックス 1027">
            <a:extLst>
              <a:ext uri="{FF2B5EF4-FFF2-40B4-BE49-F238E27FC236}">
                <a16:creationId xmlns:a16="http://schemas.microsoft.com/office/drawing/2014/main" id="{C1AAF271-2476-429F-2E06-0F200CD9F246}"/>
              </a:ext>
            </a:extLst>
          </p:cNvPr>
          <p:cNvSpPr txBox="1"/>
          <p:nvPr/>
        </p:nvSpPr>
        <p:spPr>
          <a:xfrm>
            <a:off x="4424139" y="6599457"/>
            <a:ext cx="2089616" cy="261610"/>
          </a:xfrm>
          <a:prstGeom prst="rect">
            <a:avLst/>
          </a:prstGeom>
          <a:noFill/>
        </p:spPr>
        <p:txBody>
          <a:bodyPr wrap="square" rtlCol="0">
            <a:spAutoFit/>
          </a:bodyPr>
          <a:lstStyle/>
          <a:p>
            <a:r>
              <a:rPr kumimoji="1" lang="en-US" altLang="ja-JP" sz="1100" b="1" u="sng" dirty="0">
                <a:latin typeface="BIZ UDゴシック" panose="020B0400000000000000" pitchFamily="49" charset="-128"/>
                <a:ea typeface="BIZ UDゴシック" panose="020B0400000000000000" pitchFamily="49" charset="-128"/>
              </a:rPr>
              <a:t>15</a:t>
            </a:r>
            <a:r>
              <a:rPr kumimoji="1" lang="ja-JP" altLang="en-US" sz="1100" b="1" u="sng" dirty="0">
                <a:latin typeface="BIZ UDゴシック" panose="020B0400000000000000" pitchFamily="49" charset="-128"/>
                <a:ea typeface="BIZ UDゴシック" panose="020B0400000000000000" pitchFamily="49" charset="-128"/>
              </a:rPr>
              <a:t>：</a:t>
            </a:r>
            <a:r>
              <a:rPr kumimoji="1" lang="en-US" altLang="ja-JP" sz="1100" b="1" u="sng" dirty="0">
                <a:latin typeface="BIZ UDゴシック" panose="020B0400000000000000" pitchFamily="49" charset="-128"/>
                <a:ea typeface="BIZ UDゴシック" panose="020B0400000000000000" pitchFamily="49" charset="-128"/>
              </a:rPr>
              <a:t>30</a:t>
            </a:r>
            <a:r>
              <a:rPr kumimoji="1" lang="ja-JP" altLang="en-US" sz="1100" b="1" u="sng" dirty="0">
                <a:latin typeface="BIZ UDゴシック" panose="020B0400000000000000" pitchFamily="49" charset="-128"/>
                <a:ea typeface="BIZ UDゴシック" panose="020B0400000000000000" pitchFamily="49" charset="-128"/>
              </a:rPr>
              <a:t>～</a:t>
            </a:r>
            <a:r>
              <a:rPr kumimoji="1" lang="en-US" altLang="ja-JP" sz="1100" b="1" u="sng" dirty="0">
                <a:latin typeface="BIZ UDゴシック" panose="020B0400000000000000" pitchFamily="49" charset="-128"/>
                <a:ea typeface="BIZ UDゴシック" panose="020B0400000000000000" pitchFamily="49" charset="-128"/>
              </a:rPr>
              <a:t>16:30</a:t>
            </a:r>
            <a:endParaRPr kumimoji="1" lang="ja-JP" altLang="en-US" sz="1100" b="1"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577231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612</TotalTime>
  <Words>472</Words>
  <Application>Microsoft Office PowerPoint</Application>
  <PresentationFormat>A4 210 x 297 mm</PresentationFormat>
  <Paragraphs>70</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BIZ UDPゴシック</vt:lpstr>
      <vt:lpstr>BIZ UDゴシック</vt:lpstr>
      <vt:lpstr>游ゴシック</vt:lpstr>
      <vt:lpstr>Arial</vt:lpstr>
      <vt:lpstr>Arial Black</vt:lpstr>
      <vt:lpstr>Calibri</vt:lpstr>
      <vt:lpstr>Calibri Light</vt:lpstr>
      <vt:lpstr>Segoe UI Black</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杉本　美樹</dc:creator>
  <cp:lastModifiedBy>杉本　美樹</cp:lastModifiedBy>
  <cp:revision>33</cp:revision>
  <dcterms:created xsi:type="dcterms:W3CDTF">2023-09-21T05:04:58Z</dcterms:created>
  <dcterms:modified xsi:type="dcterms:W3CDTF">2023-11-15T04:20:09Z</dcterms:modified>
</cp:coreProperties>
</file>